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324" r:id="rId5"/>
    <p:sldMasterId id="2147484368" r:id="rId6"/>
  </p:sldMasterIdLst>
  <p:notesMasterIdLst>
    <p:notesMasterId r:id="rId43"/>
  </p:notesMasterIdLst>
  <p:handoutMasterIdLst>
    <p:handoutMasterId r:id="rId44"/>
  </p:handoutMasterIdLst>
  <p:sldIdLst>
    <p:sldId id="256" r:id="rId7"/>
    <p:sldId id="257" r:id="rId8"/>
    <p:sldId id="258" r:id="rId9"/>
    <p:sldId id="259" r:id="rId10"/>
    <p:sldId id="312" r:id="rId11"/>
    <p:sldId id="316" r:id="rId12"/>
    <p:sldId id="315" r:id="rId13"/>
    <p:sldId id="317" r:id="rId14"/>
    <p:sldId id="314" r:id="rId15"/>
    <p:sldId id="318" r:id="rId16"/>
    <p:sldId id="319" r:id="rId17"/>
    <p:sldId id="324" r:id="rId18"/>
    <p:sldId id="325" r:id="rId19"/>
    <p:sldId id="320" r:id="rId20"/>
    <p:sldId id="326" r:id="rId21"/>
    <p:sldId id="345" r:id="rId22"/>
    <p:sldId id="322" r:id="rId23"/>
    <p:sldId id="323" r:id="rId24"/>
    <p:sldId id="327" r:id="rId25"/>
    <p:sldId id="346" r:id="rId26"/>
    <p:sldId id="328" r:id="rId27"/>
    <p:sldId id="329" r:id="rId28"/>
    <p:sldId id="280" r:id="rId29"/>
    <p:sldId id="330" r:id="rId30"/>
    <p:sldId id="331" r:id="rId31"/>
    <p:sldId id="332" r:id="rId32"/>
    <p:sldId id="333" r:id="rId33"/>
    <p:sldId id="334" r:id="rId34"/>
    <p:sldId id="337" r:id="rId35"/>
    <p:sldId id="339" r:id="rId36"/>
    <p:sldId id="342" r:id="rId37"/>
    <p:sldId id="343" r:id="rId38"/>
    <p:sldId id="348" r:id="rId39"/>
    <p:sldId id="349" r:id="rId40"/>
    <p:sldId id="298" r:id="rId41"/>
    <p:sldId id="347" r:id="rId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505050"/>
    <a:srgbClr val="FFFFFF"/>
    <a:srgbClr val="000000"/>
    <a:srgbClr val="DC3C00"/>
    <a:srgbClr val="002050"/>
    <a:srgbClr val="009E49"/>
    <a:srgbClr val="0072C6"/>
    <a:srgbClr val="7FBA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0673" autoAdjust="0"/>
  </p:normalViewPr>
  <p:slideViewPr>
    <p:cSldViewPr snapToObjects="1">
      <p:cViewPr varScale="1">
        <p:scale>
          <a:sx n="89" d="100"/>
          <a:sy n="89" d="100"/>
        </p:scale>
        <p:origin x="88" y="120"/>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81" d="100"/>
          <a:sy n="81" d="100"/>
        </p:scale>
        <p:origin x="31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5/24/2016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5/24/2016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windowsazure.com/en-us/manage/services/hdinsight/using-mapreduce-with-hdinsigh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5/24/2016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704453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Thrift</a:t>
            </a:r>
            <a:r>
              <a:rPr lang="en-US" baseline="0" dirty="0"/>
              <a:t> server has client and server components for translation between ODBC and Hadoop MR. It provides and interface definition language for RPC</a:t>
            </a:r>
            <a:endParaRPr lang="en-US" dirty="0"/>
          </a:p>
          <a:p>
            <a:endParaRPr lang="en-US" dirty="0"/>
          </a:p>
          <a:p>
            <a:r>
              <a:rPr lang="en-US" dirty="0"/>
              <a:t>Hive/HiveQL is simple, easy for SQL pros to learn</a:t>
            </a:r>
          </a:p>
          <a:p>
            <a:endParaRPr lang="en-US" dirty="0"/>
          </a:p>
          <a:p>
            <a:r>
              <a:rPr lang="en-US" dirty="0"/>
              <a:t>Hive</a:t>
            </a:r>
            <a:r>
              <a:rPr lang="en-US" baseline="0" dirty="0"/>
              <a:t> design principles</a:t>
            </a:r>
          </a:p>
          <a:p>
            <a:pPr marL="171450" indent="-171450">
              <a:buFont typeface="Arial" pitchFamily="34" charset="0"/>
              <a:buChar char="•"/>
            </a:pPr>
            <a:r>
              <a:rPr lang="en-US" baseline="0" dirty="0"/>
              <a:t>Scalable, extensible (via UDF, UDAF), fault tolerant, and loose coupling with file formats.</a:t>
            </a:r>
          </a:p>
          <a:p>
            <a:pPr marL="0" indent="0">
              <a:buFont typeface="Arial" pitchFamily="34" charset="0"/>
              <a:buNone/>
            </a:pPr>
            <a:r>
              <a:rPr lang="en-US" baseline="0" dirty="0"/>
              <a:t>What Hive is not</a:t>
            </a:r>
          </a:p>
          <a:p>
            <a:pPr marL="171450" indent="-171450">
              <a:buFont typeface="Arial" pitchFamily="34" charset="0"/>
              <a:buChar char="•"/>
            </a:pPr>
            <a:r>
              <a:rPr lang="en-US" baseline="0" dirty="0"/>
              <a:t>Low latency response times on queries. </a:t>
            </a:r>
            <a:endParaRPr lang="en-US" dirty="0"/>
          </a:p>
          <a:p>
            <a:endParaRPr lang="en-US" dirty="0"/>
          </a:p>
          <a:p>
            <a:pPr marL="0" lvl="2" indent="0">
              <a:buClr>
                <a:schemeClr val="bg1">
                  <a:lumMod val="75000"/>
                </a:schemeClr>
              </a:buClr>
              <a:buNone/>
            </a:pPr>
            <a:r>
              <a:rPr lang="en-US" sz="2000" dirty="0">
                <a:solidFill>
                  <a:srgbClr val="595959"/>
                </a:solidFill>
              </a:rPr>
              <a:t>Data warehousing framework on Hadoop</a:t>
            </a:r>
          </a:p>
          <a:p>
            <a:pPr marL="0" lvl="2" indent="0">
              <a:buClr>
                <a:schemeClr val="bg1">
                  <a:lumMod val="75000"/>
                </a:schemeClr>
              </a:buClr>
              <a:buNone/>
            </a:pPr>
            <a:r>
              <a:rPr lang="en-US" sz="2000" dirty="0">
                <a:solidFill>
                  <a:srgbClr val="595959"/>
                </a:solidFill>
              </a:rPr>
              <a:t>Imposes metadata / familiar looking HiveQL</a:t>
            </a:r>
          </a:p>
          <a:p>
            <a:pPr marL="0" lvl="2" indent="0">
              <a:buClr>
                <a:schemeClr val="bg1">
                  <a:lumMod val="75000"/>
                </a:schemeClr>
              </a:buClr>
              <a:buNone/>
            </a:pPr>
            <a:r>
              <a:rPr lang="en-US" sz="2000" dirty="0">
                <a:solidFill>
                  <a:srgbClr val="595959"/>
                </a:solidFill>
              </a:rPr>
              <a:t>Simple translation layer for MapReduce</a:t>
            </a:r>
          </a:p>
          <a:p>
            <a:pPr marL="0" lvl="2" indent="0">
              <a:buClr>
                <a:schemeClr val="bg1">
                  <a:lumMod val="75000"/>
                </a:schemeClr>
              </a:buClr>
              <a:buNone/>
            </a:pPr>
            <a:r>
              <a:rPr lang="en-US" sz="2000" dirty="0">
                <a:solidFill>
                  <a:srgbClr val="595959"/>
                </a:solidFill>
              </a:rPr>
              <a:t>Extensible via custom mappers/reducers</a:t>
            </a:r>
          </a:p>
          <a:p>
            <a:pPr marL="0" lvl="2" indent="0">
              <a:buClr>
                <a:schemeClr val="bg1">
                  <a:lumMod val="75000"/>
                </a:schemeClr>
              </a:buClr>
              <a:buNone/>
            </a:pPr>
            <a:r>
              <a:rPr lang="en-US" sz="2000" dirty="0">
                <a:solidFill>
                  <a:srgbClr val="595959"/>
                </a:solidFill>
              </a:rPr>
              <a:t>Loose coupling with input formats</a:t>
            </a:r>
          </a:p>
          <a:p>
            <a:pPr marL="0" lvl="2" indent="0">
              <a:buClr>
                <a:schemeClr val="bg1">
                  <a:lumMod val="75000"/>
                </a:schemeClr>
              </a:buClr>
              <a:buNone/>
            </a:pPr>
            <a:r>
              <a:rPr lang="en-US" sz="2000" dirty="0">
                <a:solidFill>
                  <a:srgbClr val="595959"/>
                </a:solidFill>
              </a:rPr>
              <a:t>Enables analytics from high level BI tools via ODBC</a:t>
            </a:r>
          </a:p>
          <a:p>
            <a:endParaRPr lang="en-US" dirty="0"/>
          </a:p>
        </p:txBody>
      </p:sp>
      <p:sp>
        <p:nvSpPr>
          <p:cNvPr id="4" name="Slide Number Placeholder 3"/>
          <p:cNvSpPr>
            <a:spLocks noGrp="1"/>
          </p:cNvSpPr>
          <p:nvPr>
            <p:ph type="sldNum" sz="quarter" idx="10"/>
          </p:nvPr>
        </p:nvSpPr>
        <p:spPr/>
        <p:txBody>
          <a:bodyPr/>
          <a:lstStyle/>
          <a:p>
            <a:fld id="{A1345542-8D04-4E37-8CC8-D0717F331057}"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783242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BED1AE-2E70-4DC7-902B-D48AB37E21EA}" type="slidenum">
              <a:rPr lang="en-US" smtClean="0"/>
              <a:t>29</a:t>
            </a:fld>
            <a:endParaRPr lang="en-US"/>
          </a:p>
        </p:txBody>
      </p:sp>
    </p:spTree>
    <p:extLst>
      <p:ext uri="{BB962C8B-B14F-4D97-AF65-F5344CB8AC3E}">
        <p14:creationId xmlns:p14="http://schemas.microsoft.com/office/powerpoint/2010/main" val="158012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30</a:t>
            </a:fld>
            <a:endParaRPr lang="en-US"/>
          </a:p>
        </p:txBody>
      </p:sp>
    </p:spTree>
    <p:extLst>
      <p:ext uri="{BB962C8B-B14F-4D97-AF65-F5344CB8AC3E}">
        <p14:creationId xmlns:p14="http://schemas.microsoft.com/office/powerpoint/2010/main" val="420873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B9AB204-7D86-4363-947A-E892579E27F0}"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83529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B9AB204-7D86-4363-947A-E892579E27F0}"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33175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32742">
              <a:defRPr/>
            </a:pPr>
            <a:fld id="{E74353ED-ACB2-44BF-A903-985B0AF962B7}" type="datetime1">
              <a:rPr lang="en-US" smtClean="0">
                <a:solidFill>
                  <a:prstClr val="black"/>
                </a:solidFill>
                <a:latin typeface="Segoe UI" pitchFamily="34" charset="0"/>
              </a:rPr>
              <a:pPr defTabSz="932742">
                <a:defRPr/>
              </a:pPr>
              <a:t>5/24/2016</a:t>
            </a:fld>
            <a:endParaRPr lang="en-US" dirty="0">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69603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5/24/2016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710028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5/24/2016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6873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 </a:t>
            </a:r>
            <a:r>
              <a:rPr lang="en-US" sz="1000" kern="1200" dirty="0">
                <a:solidFill>
                  <a:schemeClr val="tx1"/>
                </a:solidFill>
                <a:effectLst/>
                <a:latin typeface="Segoe UI Light" pitchFamily="34" charset="0"/>
                <a:ea typeface="+mn-ea"/>
                <a:cs typeface="+mn-cs"/>
              </a:rPr>
              <a:t>Let’s go over the main concepts for MapReduce.</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Hadoop MapReduce is a programming and runtime framework for analyzing datasets stored in HDFS. It’s designed to let you write applications that rapidly process vast amounts of data in parallel on a large cluster of compute nodes. </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MapReduce jobs are composed of user-supplied Map and Reduce functions. Map functions take a divide and conquer approach to processing data as fast as possible. Reduce functions combine and reduce cardinality. The MapReduce framework provides all the “glue” and coordinates the execution of the Map and Reduce jobs on the cluster.</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Map functions take a large problem and divide it into sub-problems and perform the same function on all sub-problems.</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Reduce functions perform the Combine process, which takes the output from all sub-problems and creates a result set out of it. Often this output is in the form of a delimited text file that can be easily consumed by the speed and serving layers.</a:t>
            </a:r>
          </a:p>
          <a:p>
            <a:pPr marL="0" lvl="0" indent="0">
              <a:buFont typeface="Arial" panose="020B0604020202020204" pitchFamily="34" charset="0"/>
              <a:buNone/>
            </a:pPr>
            <a:endParaRPr lang="en-US" sz="10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b="1" dirty="0"/>
              <a:t>Key Points:</a:t>
            </a:r>
            <a:r>
              <a:rPr lang="en-US" b="1" baseline="0" dirty="0"/>
              <a:t> </a:t>
            </a:r>
            <a:endParaRPr lang="en-US" sz="10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000" b="0" kern="1200" baseline="0" dirty="0">
                <a:solidFill>
                  <a:schemeClr val="tx1"/>
                </a:solidFill>
                <a:effectLst/>
                <a:latin typeface="Segoe UI Light" pitchFamily="34" charset="0"/>
                <a:ea typeface="+mn-ea"/>
                <a:cs typeface="+mn-cs"/>
              </a:rPr>
              <a:t>Map: Subdivide tasks into smaller sub-tasks, and sends across various reducers</a:t>
            </a:r>
          </a:p>
          <a:p>
            <a:pPr marL="171450" indent="-171450">
              <a:buFont typeface="Arial" panose="020B0604020202020204" pitchFamily="34" charset="0"/>
              <a:buChar char="•"/>
            </a:pPr>
            <a:r>
              <a:rPr lang="en-US" sz="1000" b="0" kern="1200" baseline="0" dirty="0">
                <a:solidFill>
                  <a:schemeClr val="tx1"/>
                </a:solidFill>
                <a:effectLst/>
                <a:latin typeface="Segoe UI Light" pitchFamily="34" charset="0"/>
                <a:ea typeface="+mn-ea"/>
                <a:cs typeface="+mn-cs"/>
              </a:rPr>
              <a:t>Reduce: Combine the sub-tasks and reduce cardinality</a:t>
            </a:r>
          </a:p>
          <a:p>
            <a:pPr marL="171450" indent="-171450">
              <a:buFont typeface="Arial" panose="020B0604020202020204" pitchFamily="34" charset="0"/>
              <a:buChar char="•"/>
            </a:pPr>
            <a:endParaRPr lang="en-US" sz="1000" b="0" kern="1200" baseline="0" dirty="0">
              <a:solidFill>
                <a:schemeClr val="tx1"/>
              </a:solidFill>
              <a:effectLst/>
              <a:latin typeface="Segoe UI Light" pitchFamily="34" charset="0"/>
              <a:ea typeface="+mn-ea"/>
              <a:cs typeface="+mn-cs"/>
            </a:endParaRPr>
          </a:p>
          <a:p>
            <a:r>
              <a:rPr lang="en-US" sz="1000" b="1" kern="1200" dirty="0">
                <a:solidFill>
                  <a:schemeClr val="tx1"/>
                </a:solidFill>
                <a:effectLst/>
                <a:latin typeface="Segoe UI Light" pitchFamily="34" charset="0"/>
                <a:ea typeface="+mn-ea"/>
                <a:cs typeface="+mn-cs"/>
              </a:rPr>
              <a:t>References:</a:t>
            </a:r>
          </a:p>
          <a:p>
            <a:pPr marL="0" marR="0" indent="0" algn="l" defTabSz="932404" rtl="0" eaLnBrk="1" fontAlgn="auto" latinLnBrk="0" hangingPunct="1">
              <a:lnSpc>
                <a:spcPct val="90000"/>
              </a:lnSpc>
              <a:spcBef>
                <a:spcPts val="0"/>
              </a:spcBef>
              <a:spcAft>
                <a:spcPts val="340"/>
              </a:spcAft>
              <a:buClrTx/>
              <a:buSzTx/>
              <a:buFontTx/>
              <a:buNone/>
              <a:tabLst/>
              <a:defRPr/>
            </a:pPr>
            <a:r>
              <a:rPr lang="en-US" sz="1000" b="0" i="0" kern="1200" dirty="0">
                <a:solidFill>
                  <a:schemeClr val="tx1"/>
                </a:solidFill>
                <a:effectLst/>
                <a:latin typeface="Segoe UI Light" pitchFamily="34" charset="0"/>
                <a:ea typeface="+mn-ea"/>
                <a:cs typeface="+mn-cs"/>
              </a:rPr>
              <a:t>Using MapReduce with HDInsight</a:t>
            </a:r>
            <a:r>
              <a:rPr lang="en-US" sz="1000" b="1" i="0" kern="1200" dirty="0">
                <a:solidFill>
                  <a:schemeClr val="tx1"/>
                </a:solidFill>
                <a:effectLst/>
                <a:latin typeface="Segoe UI Light" pitchFamily="34" charset="0"/>
                <a:ea typeface="+mn-ea"/>
                <a:cs typeface="+mn-cs"/>
              </a:rPr>
              <a:t>:</a:t>
            </a:r>
            <a:r>
              <a:rPr lang="en-US" sz="1000" b="1" i="0" kern="1200" baseline="0" dirty="0">
                <a:solidFill>
                  <a:schemeClr val="tx1"/>
                </a:solidFill>
                <a:effectLst/>
                <a:latin typeface="Segoe UI Light" pitchFamily="34" charset="0"/>
                <a:ea typeface="+mn-ea"/>
                <a:cs typeface="+mn-cs"/>
              </a:rPr>
              <a:t> </a:t>
            </a:r>
            <a:r>
              <a:rPr lang="en-US" dirty="0">
                <a:hlinkClick r:id="rId3"/>
              </a:rPr>
              <a:t>http://www.windowsazure.com/en-us/manage/services/hdinsight/using-mapreduce-with-hdinsight/</a:t>
            </a:r>
            <a:endParaRPr lang="en-US" sz="10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Server &amp; Tools Business</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2EBEFCF-2A83-444E-8EE8-7216ACE8FDA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8252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Hdinsight streams data to compute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Many of the operations are done locally on compute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Shuffle tasks will use some network to move less mapped data to reducers</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Final step is moving the smallest amount of data back to the storage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In other words - network is heavily used in first phase for streaming</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Common queries are smaller data sets and are streaming smaller amounts of data to each individual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WASB provides faster write performance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The access methods are the same so you can specify file split size on either to maximize mapper progress and scale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No data durability SLA for local HDFS storage but Azure blob storage does!</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Aggregate backplane of 50TBps for each azure datacenter</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FBED1AE-2E70-4DC7-902B-D48AB37E21E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60288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5/24/2016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96263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5/24/2016 6:55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5052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25</a:t>
            </a:fld>
            <a:endParaRPr lang="en-US"/>
          </a:p>
        </p:txBody>
      </p:sp>
    </p:spTree>
    <p:extLst>
      <p:ext uri="{BB962C8B-B14F-4D97-AF65-F5344CB8AC3E}">
        <p14:creationId xmlns:p14="http://schemas.microsoft.com/office/powerpoint/2010/main" val="159711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26</a:t>
            </a:fld>
            <a:endParaRPr lang="en-US"/>
          </a:p>
        </p:txBody>
      </p:sp>
    </p:spTree>
    <p:extLst>
      <p:ext uri="{BB962C8B-B14F-4D97-AF65-F5344CB8AC3E}">
        <p14:creationId xmlns:p14="http://schemas.microsoft.com/office/powerpoint/2010/main" val="540198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8.jp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501"/>
          <a:stretch/>
        </p:blipFill>
        <p:spPr>
          <a:xfrm>
            <a:off x="1134" y="20319"/>
            <a:ext cx="12436475" cy="6958031"/>
          </a:xfrm>
          <a:prstGeom prst="rect">
            <a:avLst/>
          </a:prstGeom>
        </p:spPr>
      </p:pic>
      <p:sp>
        <p:nvSpPr>
          <p:cNvPr id="3" name="TextBox 2"/>
          <p:cNvSpPr txBox="1"/>
          <p:nvPr userDrawn="1"/>
        </p:nvSpPr>
        <p:spPr>
          <a:xfrm>
            <a:off x="8961437" y="24628"/>
            <a:ext cx="3350492" cy="1258806"/>
          </a:xfrm>
          <a:prstGeom prst="rect">
            <a:avLst/>
          </a:prstGeom>
          <a:noFill/>
        </p:spPr>
        <p:txBody>
          <a:bodyPr wrap="square" lIns="182880" tIns="146304" rIns="182880" bIns="146304" rtlCol="0">
            <a:spAutoFit/>
          </a:bodyPr>
          <a:lstStyle/>
          <a:p>
            <a:pPr algn="r">
              <a:lnSpc>
                <a:spcPct val="90000"/>
              </a:lnSpc>
              <a:spcAft>
                <a:spcPts val="600"/>
              </a:spcAft>
            </a:pPr>
            <a:r>
              <a:rPr lang="en-US" sz="4000" b="1" dirty="0" err="1">
                <a:gradFill>
                  <a:gsLst>
                    <a:gs pos="2917">
                      <a:schemeClr val="tx1"/>
                    </a:gs>
                    <a:gs pos="30000">
                      <a:schemeClr val="tx1"/>
                    </a:gs>
                  </a:gsLst>
                  <a:lin ang="5400000" scaled="0"/>
                </a:gradFill>
                <a:latin typeface="+mj-lt"/>
              </a:rPr>
              <a:t>CloudTech</a:t>
            </a:r>
            <a:endParaRPr lang="en-US" sz="4000" b="1" dirty="0">
              <a:gradFill>
                <a:gsLst>
                  <a:gs pos="2917">
                    <a:schemeClr val="tx1"/>
                  </a:gs>
                  <a:gs pos="30000">
                    <a:schemeClr val="tx1"/>
                  </a:gs>
                </a:gsLst>
                <a:lin ang="5400000" scaled="0"/>
              </a:gradFill>
              <a:latin typeface="+mj-lt"/>
            </a:endParaRPr>
          </a:p>
          <a:p>
            <a:pPr algn="r">
              <a:lnSpc>
                <a:spcPct val="90000"/>
              </a:lnSpc>
              <a:spcAft>
                <a:spcPts val="600"/>
              </a:spcAft>
            </a:pPr>
            <a:r>
              <a:rPr lang="en-US" sz="2400" b="1" dirty="0">
                <a:gradFill>
                  <a:gsLst>
                    <a:gs pos="2917">
                      <a:schemeClr val="tx1"/>
                    </a:gs>
                    <a:gs pos="30000">
                      <a:schemeClr val="tx1"/>
                    </a:gs>
                  </a:gsLst>
                  <a:lin ang="5400000" scaled="0"/>
                </a:gradFill>
                <a:latin typeface="+mj-lt"/>
              </a:rPr>
              <a:t>Marrakesh 2016</a:t>
            </a:r>
            <a:endParaRPr lang="en-US" sz="3200" b="1" dirty="0">
              <a:gradFill>
                <a:gsLst>
                  <a:gs pos="2917">
                    <a:schemeClr val="tx1"/>
                  </a:gs>
                  <a:gs pos="30000">
                    <a:schemeClr val="tx1"/>
                  </a:gs>
                </a:gsLst>
                <a:lin ang="5400000" scaled="0"/>
              </a:gradFill>
              <a:latin typeface="+mj-lt"/>
            </a:endParaRPr>
          </a:p>
        </p:txBody>
      </p:sp>
      <p:pic>
        <p:nvPicPr>
          <p:cNvPr id="7"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6312" y="156807"/>
            <a:ext cx="1552931" cy="332660"/>
          </a:xfrm>
          <a:prstGeom prst="rect">
            <a:avLst/>
          </a:prstGeom>
        </p:spPr>
      </p:pic>
      <p:sp>
        <p:nvSpPr>
          <p:cNvPr id="8" name="Rectangle 7"/>
          <p:cNvSpPr/>
          <p:nvPr userDrawn="1"/>
        </p:nvSpPr>
        <p:spPr>
          <a:xfrm>
            <a:off x="1999243" y="159760"/>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122759578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47227168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8682749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4656946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4"/>
            <a:ext cx="5485039" cy="914399"/>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294436" y="0"/>
            <a:ext cx="6172201" cy="6994525"/>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
        <p:nvSpPr>
          <p:cNvPr id="12" name="Rectangle 11"/>
          <p:cNvSpPr/>
          <p:nvPr userDrawn="1"/>
        </p:nvSpPr>
        <p:spPr>
          <a:xfrm>
            <a:off x="2107066" y="6181374"/>
            <a:ext cx="6021387" cy="376684"/>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599"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7133" y="719994"/>
            <a:ext cx="6021387" cy="1302438"/>
          </a:xfrm>
          <a:prstGeom prst="rect">
            <a:avLst/>
          </a:prstGeom>
        </p:spPr>
        <p:txBody>
          <a:bodyPr wrap="square">
            <a:spAutoFit/>
          </a:bodyPr>
          <a:lstStyle/>
          <a:p>
            <a:pPr algn="l">
              <a:lnSpc>
                <a:spcPct val="90000"/>
              </a:lnSpc>
              <a:spcAft>
                <a:spcPts val="600"/>
              </a:spcAft>
            </a:pPr>
            <a:r>
              <a:rPr lang="en-US" sz="4799" b="1" kern="1200" dirty="0" err="1">
                <a:gradFill>
                  <a:gsLst>
                    <a:gs pos="2917">
                      <a:schemeClr val="tx1"/>
                    </a:gs>
                    <a:gs pos="30000">
                      <a:schemeClr val="tx1"/>
                    </a:gs>
                  </a:gsLst>
                  <a:lin ang="5400000" scaled="0"/>
                </a:gradFill>
                <a:latin typeface="+mj-lt"/>
                <a:ea typeface="+mn-ea"/>
                <a:cs typeface="+mn-cs"/>
              </a:rPr>
              <a:t>CloudTech</a:t>
            </a:r>
            <a:endParaRPr lang="en-US" sz="4799"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199" b="0" kern="1200" dirty="0">
                <a:gradFill>
                  <a:gsLst>
                    <a:gs pos="2917">
                      <a:schemeClr val="tx1"/>
                    </a:gs>
                    <a:gs pos="30000">
                      <a:schemeClr val="tx1"/>
                    </a:gs>
                  </a:gsLst>
                  <a:lin ang="5400000" scaled="0"/>
                </a:gradFill>
                <a:latin typeface="+mj-lt"/>
                <a:ea typeface="+mn-ea"/>
                <a:cs typeface="+mn-cs"/>
              </a:rPr>
              <a:t>Marrakesh 2016</a:t>
            </a:r>
            <a:endParaRPr lang="en-US" sz="3999"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348577776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4"/>
            <a:ext cx="5485039" cy="914399"/>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294436" y="2"/>
            <a:ext cx="6172201" cy="6994524"/>
          </a:xfrm>
          <a:prstGeom prst="rect">
            <a:avLst/>
          </a:prstGeom>
        </p:spPr>
      </p:pic>
      <p:sp>
        <p:nvSpPr>
          <p:cNvPr id="9" name="Rectangle 8"/>
          <p:cNvSpPr/>
          <p:nvPr userDrawn="1"/>
        </p:nvSpPr>
        <p:spPr>
          <a:xfrm>
            <a:off x="2107066" y="6181374"/>
            <a:ext cx="6021387" cy="376684"/>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599"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7133" y="719994"/>
            <a:ext cx="6021387" cy="1302438"/>
          </a:xfrm>
          <a:prstGeom prst="rect">
            <a:avLst/>
          </a:prstGeom>
        </p:spPr>
        <p:txBody>
          <a:bodyPr wrap="square">
            <a:spAutoFit/>
          </a:bodyPr>
          <a:lstStyle/>
          <a:p>
            <a:pPr algn="l">
              <a:lnSpc>
                <a:spcPct val="90000"/>
              </a:lnSpc>
              <a:spcAft>
                <a:spcPts val="600"/>
              </a:spcAft>
            </a:pPr>
            <a:r>
              <a:rPr lang="en-US" sz="4799" b="1" kern="1200" dirty="0" err="1">
                <a:gradFill>
                  <a:gsLst>
                    <a:gs pos="2917">
                      <a:schemeClr val="tx1"/>
                    </a:gs>
                    <a:gs pos="30000">
                      <a:schemeClr val="tx1"/>
                    </a:gs>
                  </a:gsLst>
                  <a:lin ang="5400000" scaled="0"/>
                </a:gradFill>
                <a:latin typeface="+mj-lt"/>
                <a:ea typeface="+mn-ea"/>
                <a:cs typeface="+mn-cs"/>
              </a:rPr>
              <a:t>CloudTech</a:t>
            </a:r>
            <a:endParaRPr lang="en-US" sz="4799"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199" b="0" kern="1200" dirty="0">
                <a:gradFill>
                  <a:gsLst>
                    <a:gs pos="2917">
                      <a:schemeClr val="tx1"/>
                    </a:gs>
                    <a:gs pos="30000">
                      <a:schemeClr val="tx1"/>
                    </a:gs>
                  </a:gsLst>
                  <a:lin ang="5400000" scaled="0"/>
                </a:gradFill>
                <a:latin typeface="+mj-lt"/>
                <a:ea typeface="+mn-ea"/>
                <a:cs typeface="+mn-cs"/>
              </a:rPr>
              <a:t>Marrakesh 2016</a:t>
            </a:r>
            <a:endParaRPr lang="en-US" sz="3999"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90531214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64664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90835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45864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244567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03684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9255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54707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6312" y="156807"/>
            <a:ext cx="1552931" cy="332660"/>
          </a:xfrm>
          <a:prstGeom prst="rect">
            <a:avLst/>
          </a:prstGeom>
        </p:spPr>
      </p:pic>
      <p:sp>
        <p:nvSpPr>
          <p:cNvPr id="4" name="Rectangle 3"/>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
        <p:nvSpPr>
          <p:cNvPr id="12" name="Rectangle 11"/>
          <p:cNvSpPr/>
          <p:nvPr userDrawn="1"/>
        </p:nvSpPr>
        <p:spPr>
          <a:xfrm>
            <a:off x="1999243" y="159760"/>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
        <p:nvSpPr>
          <p:cNvPr id="12" name="Rectangle 11"/>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43698564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
        <p:nvSpPr>
          <p:cNvPr id="9" name="Rectangle 8"/>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2975691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
        <p:nvSpPr>
          <p:cNvPr id="11" name="Rectangle 10"/>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67787" y="6272351"/>
            <a:ext cx="1411107" cy="302280"/>
          </a:xfrm>
          <a:prstGeom prst="rect">
            <a:avLst/>
          </a:prstGeom>
        </p:spPr>
      </p:pic>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2130792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48760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3312584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403181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1083033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r="12695"/>
          <a:stretch/>
        </p:blipFill>
        <p:spPr>
          <a:xfrm>
            <a:off x="2" y="365"/>
            <a:ext cx="12436474" cy="6976403"/>
          </a:xfrm>
          <a:prstGeom prst="rect">
            <a:avLst/>
          </a:prstGeom>
        </p:spPr>
      </p:pic>
      <p:sp>
        <p:nvSpPr>
          <p:cNvPr id="8" name="Rectangle 7"/>
          <p:cNvSpPr/>
          <p:nvPr userDrawn="1"/>
        </p:nvSpPr>
        <p:spPr bwMode="gray">
          <a:xfrm>
            <a:off x="274639"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74639" y="1211263"/>
            <a:ext cx="7315200" cy="2286680"/>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3" y="3497943"/>
            <a:ext cx="7315200" cy="2285320"/>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790126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
        <p:nvSpPr>
          <p:cNvPr id="11" name="Rectangle 10"/>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
        <p:nvSpPr>
          <p:cNvPr id="12" name="Rectangle 11"/>
          <p:cNvSpPr/>
          <p:nvPr userDrawn="1"/>
        </p:nvSpPr>
        <p:spPr bwMode="gray">
          <a:xfrm>
            <a:off x="274639"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9" y="1211263"/>
            <a:ext cx="7315200" cy="2286680"/>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74703" y="3497943"/>
            <a:ext cx="7315200" cy="2285320"/>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9605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12" name="Rectangle 11"/>
          <p:cNvSpPr/>
          <p:nvPr userDrawn="1"/>
        </p:nvSpPr>
        <p:spPr bwMode="gray">
          <a:xfrm>
            <a:off x="274703" y="1211263"/>
            <a:ext cx="7315200" cy="4572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74639" y="1211268"/>
            <a:ext cx="7315200" cy="2249719"/>
          </a:xfrm>
          <a:noFill/>
        </p:spPr>
        <p:txBody>
          <a:bodyPr lIns="146252" tIns="91409" rIns="146252" bIns="91409" anchor="t" anchorCtr="0"/>
          <a:lstStyle>
            <a:lvl1pPr>
              <a:defRPr sz="5899" spc="-101" baseline="0">
                <a:gradFill>
                  <a:gsLst>
                    <a:gs pos="0">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black">
          <a:xfrm>
            <a:off x="274703" y="3483434"/>
            <a:ext cx="7315200" cy="2277387"/>
          </a:xfrm>
          <a:noFill/>
        </p:spPr>
        <p:txBody>
          <a:bodyPr lIns="146252" tIns="109688" rIns="146252" bIns="109688">
            <a:noAutofit/>
          </a:bodyPr>
          <a:lstStyle>
            <a:lvl1pPr marL="0" indent="0">
              <a:spcBef>
                <a:spcPts val="0"/>
              </a:spcBef>
              <a:buNone/>
              <a:defRPr sz="3299"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3676569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436476" cy="6994525"/>
          </a:xfrm>
          <a:prstGeom prst="rect">
            <a:avLst/>
          </a:prstGeom>
        </p:spPr>
      </p:pic>
      <p:sp>
        <p:nvSpPr>
          <p:cNvPr id="13" name="Rectangle 12"/>
          <p:cNvSpPr/>
          <p:nvPr userDrawn="1"/>
        </p:nvSpPr>
        <p:spPr bwMode="gray">
          <a:xfrm>
            <a:off x="274703"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3" y="2123899"/>
            <a:ext cx="7315200" cy="1830538"/>
          </a:xfrm>
          <a:noFill/>
        </p:spPr>
        <p:txBody>
          <a:bodyPr lIns="146252" tIns="91409" rIns="146252" bIns="91409" anchor="t" anchorCtr="0"/>
          <a:lstStyle>
            <a:lvl1pPr>
              <a:defRPr sz="5299" spc="-101"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3" y="3954446"/>
            <a:ext cx="7315200" cy="1825625"/>
          </a:xfrm>
        </p:spPr>
        <p:txBody>
          <a:bodyPr tIns="109688" bIns="109688">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4200020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436476" cy="6994525"/>
          </a:xfrm>
          <a:prstGeom prst="rect">
            <a:avLst/>
          </a:prstGeom>
        </p:spPr>
      </p:pic>
      <p:sp>
        <p:nvSpPr>
          <p:cNvPr id="13" name="Rectangle 12"/>
          <p:cNvSpPr/>
          <p:nvPr userDrawn="1"/>
        </p:nvSpPr>
        <p:spPr bwMode="gray">
          <a:xfrm>
            <a:off x="274703" y="2125637"/>
            <a:ext cx="7315200" cy="36576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74703" y="2123899"/>
            <a:ext cx="7315200" cy="1830538"/>
          </a:xfrm>
          <a:noFill/>
        </p:spPr>
        <p:txBody>
          <a:bodyPr lIns="146252" tIns="91409" rIns="146252" bIns="91409" anchor="t" anchorCtr="0"/>
          <a:lstStyle>
            <a:lvl1pPr>
              <a:defRPr sz="5299" spc="-101"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black">
          <a:xfrm>
            <a:off x="274703" y="3954446"/>
            <a:ext cx="7315200" cy="1825625"/>
          </a:xfrm>
        </p:spPr>
        <p:txBody>
          <a:bodyPr tIns="109688" bIns="109688">
            <a:noAutofit/>
          </a:bodyPr>
          <a:lstStyle>
            <a:lvl1pPr marL="0" indent="0">
              <a:spcBef>
                <a:spcPts val="0"/>
              </a:spcBef>
              <a:buNone/>
              <a:defRPr sz="3299">
                <a:gradFill>
                  <a:gsLst>
                    <a:gs pos="2917">
                      <a:schemeClr val="tx1">
                        <a:lumMod val="50000"/>
                      </a:schemeClr>
                    </a:gs>
                    <a:gs pos="100000">
                      <a:schemeClr val="tx1">
                        <a:lumMod val="50000"/>
                      </a:schemeClr>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3886985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72"/>
            <a:ext cx="12436475" cy="6992181"/>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839" y="6048777"/>
            <a:ext cx="1849308" cy="680256"/>
          </a:xfrm>
          <a:prstGeom prst="rect">
            <a:avLst/>
          </a:prstGeom>
        </p:spPr>
      </p:pic>
      <p:sp>
        <p:nvSpPr>
          <p:cNvPr id="10" name="Rectangle 9"/>
          <p:cNvSpPr/>
          <p:nvPr userDrawn="1"/>
        </p:nvSpPr>
        <p:spPr bwMode="gray">
          <a:xfrm>
            <a:off x="274703" y="1211262"/>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9" y="1211263"/>
            <a:ext cx="7315200" cy="1828804"/>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3" y="3030538"/>
            <a:ext cx="7315200" cy="1830388"/>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75371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72"/>
            <a:ext cx="12436475" cy="6992181"/>
          </a:xfrm>
          <a:prstGeom prst="rect">
            <a:avLst/>
          </a:prstGeom>
        </p:spPr>
      </p:pic>
      <p:sp>
        <p:nvSpPr>
          <p:cNvPr id="10" name="Rectangle 9"/>
          <p:cNvSpPr/>
          <p:nvPr userDrawn="1"/>
        </p:nvSpPr>
        <p:spPr bwMode="gray">
          <a:xfrm>
            <a:off x="274703" y="1211262"/>
            <a:ext cx="7315200" cy="36576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74639" y="1211263"/>
            <a:ext cx="7315200" cy="1828804"/>
          </a:xfrm>
          <a:noFill/>
        </p:spPr>
        <p:txBody>
          <a:bodyPr lIns="146252" tIns="91409" rIns="146252" bIns="91409" anchor="t" anchorCtr="0"/>
          <a:lstStyle>
            <a:lvl1pPr>
              <a:defRPr sz="5899" spc="-101"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black">
          <a:xfrm>
            <a:off x="274703" y="3030538"/>
            <a:ext cx="7315200" cy="1830388"/>
          </a:xfrm>
          <a:noFill/>
        </p:spPr>
        <p:txBody>
          <a:bodyPr lIns="146252" tIns="109688" rIns="146252" bIns="109688">
            <a:noAutofit/>
          </a:bodyPr>
          <a:lstStyle>
            <a:lvl1pPr marL="0" indent="0">
              <a:spcBef>
                <a:spcPts val="0"/>
              </a:spcBef>
              <a:buNone/>
              <a:defRPr sz="3299"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839" y="6048777"/>
            <a:ext cx="1849308" cy="680256"/>
          </a:xfrm>
          <a:prstGeom prst="rect">
            <a:avLst/>
          </a:prstGeom>
        </p:spPr>
      </p:pic>
    </p:spTree>
    <p:extLst>
      <p:ext uri="{BB962C8B-B14F-4D97-AF65-F5344CB8AC3E}">
        <p14:creationId xmlns:p14="http://schemas.microsoft.com/office/powerpoint/2010/main" val="3868852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5"/>
            <a:ext cx="10056812" cy="2751698"/>
          </a:xfrm>
          <a:noFill/>
        </p:spPr>
        <p:txBody>
          <a:bodyPr tIns="91409" bIns="91409" anchor="t" anchorCtr="0"/>
          <a:lstStyle>
            <a:lvl1pPr>
              <a:defRPr sz="7198" spc="-101"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8"/>
            <a:ext cx="10058400" cy="1829593"/>
          </a:xfrm>
          <a:noFill/>
        </p:spPr>
        <p:txBody>
          <a:bodyPr lIns="182814" tIns="146252" rIns="182814" bIns="146252">
            <a:noAutofit/>
          </a:bodyPr>
          <a:lstStyle>
            <a:lvl1pPr marL="0" indent="0">
              <a:spcBef>
                <a:spcPts val="0"/>
              </a:spcBef>
              <a:buNone/>
              <a:defRPr sz="34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469911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chemeClr val="bg1">
                      <a:lumMod val="50000"/>
                    </a:schemeClr>
                  </a:gs>
                  <a:gs pos="100000">
                    <a:schemeClr val="bg1">
                      <a:lumMod val="50000"/>
                    </a:scheme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8"/>
            <a:ext cx="10058400" cy="1829593"/>
          </a:xfrm>
          <a:noFill/>
        </p:spPr>
        <p:txBody>
          <a:bodyPr lIns="182814" tIns="146252" rIns="182814" bIns="146252">
            <a:noAutofit/>
          </a:bodyPr>
          <a:lstStyle>
            <a:lvl1pPr marL="0" indent="0">
              <a:spcBef>
                <a:spcPts val="0"/>
              </a:spcBef>
              <a:buNone/>
              <a:defRPr sz="34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78939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1415067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787844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6748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gs>
                    <a:gs pos="10000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23262150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71151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546746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638793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99503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0294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927260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7340813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34526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7" name="Rectangle 6"/>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6" name="Text Placeholder 5"/>
          <p:cNvSpPr>
            <a:spLocks noGrp="1"/>
          </p:cNvSpPr>
          <p:nvPr>
            <p:ph type="body" sz="quarter" idx="10"/>
          </p:nvPr>
        </p:nvSpPr>
        <p:spPr>
          <a:xfrm>
            <a:off x="274639" y="1212852"/>
            <a:ext cx="11887200" cy="1977402"/>
          </a:xfrm>
        </p:spPr>
        <p:txBody>
          <a:bodyPr/>
          <a:lstStyle>
            <a:lvl1pPr marL="0" indent="0">
              <a:buNone/>
              <a:defRPr>
                <a:gradFill>
                  <a:gsLst>
                    <a:gs pos="1250">
                      <a:schemeClr val="tx1"/>
                    </a:gs>
                    <a:gs pos="99000">
                      <a:schemeClr val="tx1"/>
                    </a:gs>
                  </a:gsLst>
                  <a:lin ang="5400000" scaled="0"/>
                </a:gradFill>
              </a:defRPr>
            </a:lvl1pPr>
            <a:lvl2pPr marL="0" indent="0">
              <a:buFontTx/>
              <a:buNone/>
              <a:defRPr sz="1900"/>
            </a:lvl2pPr>
            <a:lvl3pPr marL="228473" indent="0">
              <a:buNone/>
              <a:defRPr/>
            </a:lvl3pPr>
            <a:lvl4pPr marL="456945" indent="0">
              <a:buNone/>
              <a:defRPr/>
            </a:lvl4pPr>
            <a:lvl5pPr marL="68542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34893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62040"/>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5399"/>
            </a:lvl1pPr>
          </a:lstStyle>
          <a:p>
            <a:r>
              <a:rPr lang="en-US" dirty="0"/>
              <a:t>Click to edit Master title style</a:t>
            </a:r>
          </a:p>
        </p:txBody>
      </p:sp>
    </p:spTree>
    <p:extLst>
      <p:ext uri="{BB962C8B-B14F-4D97-AF65-F5344CB8AC3E}">
        <p14:creationId xmlns:p14="http://schemas.microsoft.com/office/powerpoint/2010/main" val="40232796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4" name="Text Placeholder 3"/>
          <p:cNvSpPr>
            <a:spLocks noGrp="1"/>
          </p:cNvSpPr>
          <p:nvPr>
            <p:ph type="body" sz="quarter" idx="10"/>
          </p:nvPr>
        </p:nvSpPr>
        <p:spPr>
          <a:xfrm>
            <a:off x="274643" y="1212853"/>
            <a:ext cx="5486399" cy="2406750"/>
          </a:xfrm>
        </p:spPr>
        <p:txBody>
          <a:bodyPr wrap="square">
            <a:spAutoFit/>
          </a:bodyPr>
          <a:lstStyle>
            <a:lvl1pPr marL="0" indent="0">
              <a:spcBef>
                <a:spcPts val="1224"/>
              </a:spcBef>
              <a:buClr>
                <a:schemeClr val="tx1"/>
              </a:buClr>
              <a:buFont typeface="Wingdings" pitchFamily="2" charset="2"/>
              <a:buNone/>
              <a:defRPr sz="3499"/>
            </a:lvl1pPr>
            <a:lvl2pPr marL="0" indent="0">
              <a:buNone/>
              <a:defRPr sz="1900"/>
            </a:lvl2pPr>
            <a:lvl3pPr marL="231646" indent="0">
              <a:buNone/>
              <a:tabLst/>
              <a:defRPr sz="1900"/>
            </a:lvl3pPr>
            <a:lvl4pPr marL="460121" indent="0">
              <a:buNone/>
              <a:defRPr/>
            </a:lvl4pPr>
            <a:lvl5pPr marL="6854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3" y="1212853"/>
            <a:ext cx="5486399" cy="2406750"/>
          </a:xfrm>
        </p:spPr>
        <p:txBody>
          <a:bodyPr wrap="square">
            <a:spAutoFit/>
          </a:bodyPr>
          <a:lstStyle>
            <a:lvl1pPr marL="0" indent="0">
              <a:spcBef>
                <a:spcPts val="1224"/>
              </a:spcBef>
              <a:buClr>
                <a:schemeClr val="tx1"/>
              </a:buClr>
              <a:buFont typeface="Wingdings" pitchFamily="2" charset="2"/>
              <a:buNone/>
              <a:defRPr sz="3499"/>
            </a:lvl1pPr>
            <a:lvl2pPr marL="0" indent="0">
              <a:buNone/>
              <a:defRPr sz="1900"/>
            </a:lvl2pPr>
            <a:lvl3pPr marL="231646" indent="0">
              <a:buNone/>
              <a:tabLst/>
              <a:defRPr sz="1900"/>
            </a:lvl3pPr>
            <a:lvl4pPr marL="460121" indent="0">
              <a:buNone/>
              <a:defRPr/>
            </a:lvl4pPr>
            <a:lvl5pPr marL="6854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09621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4" name="Text Placeholder 3"/>
          <p:cNvSpPr>
            <a:spLocks noGrp="1"/>
          </p:cNvSpPr>
          <p:nvPr>
            <p:ph type="body" sz="quarter" idx="10"/>
          </p:nvPr>
        </p:nvSpPr>
        <p:spPr>
          <a:xfrm>
            <a:off x="274643" y="1212852"/>
            <a:ext cx="5486399" cy="2491389"/>
          </a:xfrm>
        </p:spPr>
        <p:txBody>
          <a:bodyPr wrap="square">
            <a:spAutoFit/>
          </a:bodyPr>
          <a:lstStyle>
            <a:lvl1pPr marL="287179" indent="-287179">
              <a:spcBef>
                <a:spcPts val="1224"/>
              </a:spcBef>
              <a:buClr>
                <a:schemeClr val="tx1"/>
              </a:buClr>
              <a:buFont typeface="Arial" pitchFamily="34" charset="0"/>
              <a:buChar char="•"/>
              <a:defRPr sz="3499"/>
            </a:lvl1pPr>
            <a:lvl2pPr marL="530871" indent="-233067">
              <a:defRPr sz="2400"/>
            </a:lvl2pPr>
            <a:lvl3pPr marL="699198" indent="-168326">
              <a:tabLst/>
              <a:defRPr sz="1900"/>
            </a:lvl3pPr>
            <a:lvl4pPr marL="880469" indent="-181273">
              <a:defRPr/>
            </a:lvl4pPr>
            <a:lvl5pPr marL="1048795" indent="-1683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3" y="1212852"/>
            <a:ext cx="5486399" cy="2491389"/>
          </a:xfrm>
        </p:spPr>
        <p:txBody>
          <a:bodyPr wrap="square">
            <a:spAutoFit/>
          </a:bodyPr>
          <a:lstStyle>
            <a:lvl1pPr marL="287179" indent="-287179">
              <a:spcBef>
                <a:spcPts val="1224"/>
              </a:spcBef>
              <a:buClr>
                <a:schemeClr val="tx1"/>
              </a:buClr>
              <a:buFont typeface="Arial" pitchFamily="34" charset="0"/>
              <a:buChar char="•"/>
              <a:defRPr sz="3499"/>
            </a:lvl1pPr>
            <a:lvl2pPr marL="530871" indent="-233067">
              <a:defRPr sz="2400"/>
            </a:lvl2pPr>
            <a:lvl3pPr marL="699198" indent="-168326">
              <a:tabLst/>
              <a:defRPr sz="1900"/>
            </a:lvl3pPr>
            <a:lvl4pPr marL="880469" indent="-181273">
              <a:defRPr/>
            </a:lvl4pPr>
            <a:lvl5pPr marL="1048795" indent="-1683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365291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a:t>Click to edit Master title style</a:t>
            </a:r>
          </a:p>
        </p:txBody>
      </p:sp>
    </p:spTree>
    <p:extLst>
      <p:ext uri="{BB962C8B-B14F-4D97-AF65-F5344CB8AC3E}">
        <p14:creationId xmlns:p14="http://schemas.microsoft.com/office/powerpoint/2010/main" val="287299803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85942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279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134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778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26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7153993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4"/>
            <a:ext cx="11887200" cy="2446761"/>
          </a:xfrm>
          <a:prstGeom prst="rect">
            <a:avLst/>
          </a:prstGeom>
        </p:spPr>
        <p:txBody>
          <a:bodyPr/>
          <a:lstStyle>
            <a:lvl1pPr marL="290353" indent="-290353">
              <a:buClr>
                <a:schemeClr val="tx1"/>
              </a:buClr>
              <a:buSzPct val="90000"/>
              <a:buFont typeface="Arial" pitchFamily="34" charset="0"/>
              <a:buChar char="•"/>
              <a:defRPr sz="34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84" indent="-280833">
              <a:buClr>
                <a:schemeClr val="tx1"/>
              </a:buClr>
              <a:buSzPct val="90000"/>
              <a:buFont typeface="Arial" pitchFamily="34" charset="0"/>
              <a:buChar char="•"/>
              <a:defRPr sz="32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36" indent="-290353">
              <a:buClr>
                <a:schemeClr val="tx1"/>
              </a:buClr>
              <a:buSzPct val="90000"/>
              <a:buFont typeface="Arial" pitchFamily="34" charset="0"/>
              <a:buChar char="•"/>
              <a:defRPr sz="29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09" indent="-22847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82" indent="-228473">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9"/>
            <a:ext cx="12436476" cy="631451"/>
          </a:xfrm>
          <a:prstGeom prst="rect">
            <a:avLst/>
          </a:prstGeom>
          <a:solidFill>
            <a:srgbClr val="FFFF99"/>
          </a:solidFill>
        </p:spPr>
        <p:txBody>
          <a:bodyPr wrap="square" lIns="155401" tIns="77700" rIns="155401" bIns="77700"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4751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89"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pic>
        <p:nvPicPr>
          <p:cNvPr id="3" name="Picture 2" descr="WinAzure_rgb_Wht_S.png"/>
          <p:cNvPicPr>
            <a:picLocks noChangeAspect="1"/>
          </p:cNvPicPr>
          <p:nvPr userDrawn="1"/>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66099" y="6423310"/>
            <a:ext cx="1737341" cy="416792"/>
          </a:xfrm>
          <a:prstGeom prst="rect">
            <a:avLst/>
          </a:prstGeom>
        </p:spPr>
      </p:pic>
      <p:sp>
        <p:nvSpPr>
          <p:cNvPr id="7" name="Slide Number Placeholder 6"/>
          <p:cNvSpPr>
            <a:spLocks noGrp="1"/>
          </p:cNvSpPr>
          <p:nvPr>
            <p:ph type="sldNum" sz="quarter" idx="4"/>
          </p:nvPr>
        </p:nvSpPr>
        <p:spPr>
          <a:xfrm>
            <a:off x="8912225" y="6483350"/>
            <a:ext cx="2901950" cy="371475"/>
          </a:xfrm>
          <a:prstGeom prst="rect">
            <a:avLst/>
          </a:prstGeom>
        </p:spPr>
        <p:txBody>
          <a:bodyPr vert="horz" lIns="91432" tIns="45715" rIns="91432" bIns="45715" rtlCol="0" anchor="ctr"/>
          <a:lstStyle>
            <a:lvl1pPr algn="r">
              <a:defRPr sz="1000">
                <a:solidFill>
                  <a:schemeClr val="tx1">
                    <a:tint val="75000"/>
                  </a:schemeClr>
                </a:solidFill>
              </a:defRPr>
            </a:lvl1pPr>
          </a:lstStyle>
          <a:p>
            <a:fld id="{FFB82908-4842-4340-9D73-01C813DDC308}" type="slidenum">
              <a:rPr lang="en-US" smtClean="0"/>
              <a:pPr/>
              <a:t>‹#›</a:t>
            </a:fld>
            <a:endParaRPr lang="en-US" dirty="0"/>
          </a:p>
        </p:txBody>
      </p:sp>
    </p:spTree>
    <p:extLst>
      <p:ext uri="{BB962C8B-B14F-4D97-AF65-F5344CB8AC3E}">
        <p14:creationId xmlns:p14="http://schemas.microsoft.com/office/powerpoint/2010/main" val="8979403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Contact Page">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135202" y="5991150"/>
            <a:ext cx="11990363" cy="826613"/>
          </a:xfrm>
          <a:prstGeom prst="rect">
            <a:avLst/>
          </a:prstGeom>
          <a:noFill/>
        </p:spPr>
        <p:txBody>
          <a:bodyPr wrap="square" rtlCol="0">
            <a:spAutoFit/>
          </a:bodyPr>
          <a:lstStyle/>
          <a:p>
            <a:pPr defTabSz="932527">
              <a:lnSpc>
                <a:spcPts val="1441"/>
              </a:lnSpc>
            </a:pPr>
            <a:r>
              <a:rPr lang="en-US" sz="1088" dirty="0">
                <a:solidFill>
                  <a:srgbClr val="000000">
                    <a:lumMod val="50000"/>
                    <a:lumOff val="50000"/>
                  </a:srgbClr>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68960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78114" y="1476623"/>
            <a:ext cx="9002631" cy="3395864"/>
          </a:xfrm>
        </p:spPr>
        <p:txBody>
          <a:bodyPr anchor="b"/>
          <a:lstStyle>
            <a:lvl1pPr>
              <a:defRPr sz="7343"/>
            </a:lvl1pPr>
          </a:lstStyle>
          <a:p>
            <a:r>
              <a:rPr lang="en-US"/>
              <a:t>Click to edit Master title style</a:t>
            </a:r>
            <a:endParaRPr lang="en-US" dirty="0"/>
          </a:p>
        </p:txBody>
      </p:sp>
      <p:sp>
        <p:nvSpPr>
          <p:cNvPr id="3" name="Subtitle 2"/>
          <p:cNvSpPr>
            <a:spLocks noGrp="1"/>
          </p:cNvSpPr>
          <p:nvPr>
            <p:ph type="subTitle" idx="1"/>
          </p:nvPr>
        </p:nvSpPr>
        <p:spPr>
          <a:xfrm>
            <a:off x="1178114" y="4872485"/>
            <a:ext cx="9002631" cy="724623"/>
          </a:xfrm>
        </p:spPr>
        <p:txBody>
          <a:bodyPr anchor="t"/>
          <a:lstStyle>
            <a:lvl1pPr marL="0" indent="0" algn="l">
              <a:buNone/>
              <a:defRPr cap="all">
                <a:solidFill>
                  <a:schemeClr val="bg2">
                    <a:lumMod val="40000"/>
                    <a:lumOff val="60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359353" y="1826328"/>
            <a:ext cx="1010319" cy="310911"/>
          </a:xfrm>
          <a:prstGeom prst="rect">
            <a:avLst/>
          </a:prstGeom>
        </p:spPr>
        <p:txBody>
          <a:bodyPr/>
          <a:lstStyle/>
          <a:p>
            <a:fld id="{4AAD347D-5ACD-4C99-B74B-A9C85AD731AF}" type="datetimeFigureOut">
              <a:rPr lang="en-US" dirty="0"/>
              <a:t>5/24/2016</a:t>
            </a:fld>
            <a:endParaRPr lang="en-US" dirty="0"/>
          </a:p>
        </p:txBody>
      </p:sp>
      <p:sp>
        <p:nvSpPr>
          <p:cNvPr id="5" name="Footer Placeholder 4"/>
          <p:cNvSpPr>
            <a:spLocks noGrp="1"/>
          </p:cNvSpPr>
          <p:nvPr>
            <p:ph type="ftr" sz="quarter" idx="11"/>
          </p:nvPr>
        </p:nvSpPr>
        <p:spPr>
          <a:xfrm rot="5400000">
            <a:off x="9131350" y="3289483"/>
            <a:ext cx="3936634" cy="310913"/>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560130" y="301617"/>
            <a:ext cx="855007" cy="782970"/>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583013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8" name="Title 1"/>
          <p:cNvSpPr>
            <a:spLocks noGrp="1"/>
          </p:cNvSpPr>
          <p:nvPr>
            <p:ph type="title"/>
          </p:nvPr>
        </p:nvSpPr>
        <p:spPr>
          <a:xfrm>
            <a:off x="621824" y="280105"/>
            <a:ext cx="11192829" cy="932750"/>
          </a:xfrm>
          <a:prstGeom prst="rect">
            <a:avLst/>
          </a:prstGeom>
        </p:spPr>
        <p:txBody>
          <a:bodyPr lIns="0" tIns="0" rIns="0" bIns="0" anchor="ctr">
            <a:normAutofit/>
          </a:bodyPr>
          <a:lstStyle>
            <a:lvl1pPr>
              <a:defRPr>
                <a:solidFill>
                  <a:srgbClr val="58D1FF"/>
                </a:solidFill>
                <a:effectLst/>
                <a:latin typeface="Segoe" pitchFamily="34" charset="0"/>
              </a:defRPr>
            </a:lvl1pPr>
          </a:lstStyle>
          <a:p>
            <a:r>
              <a:rPr lang="en-US" dirty="0"/>
              <a:t>Click to edit Master title style</a:t>
            </a:r>
          </a:p>
        </p:txBody>
      </p:sp>
    </p:spTree>
    <p:extLst>
      <p:ext uri="{BB962C8B-B14F-4D97-AF65-F5344CB8AC3E}">
        <p14:creationId xmlns:p14="http://schemas.microsoft.com/office/powerpoint/2010/main" val="30453342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5436" y="2101596"/>
            <a:ext cx="4484495" cy="4279290"/>
          </a:xfrm>
        </p:spPr>
        <p:txBody>
          <a:bodyPr>
            <a:normAutofit/>
          </a:bodyPr>
          <a:lstStyle>
            <a:lvl1pPr>
              <a:defRPr sz="1836"/>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67878" y="2097024"/>
            <a:ext cx="4484497" cy="4283861"/>
          </a:xfrm>
        </p:spPr>
        <p:txBody>
          <a:bodyPr>
            <a:normAutofit/>
          </a:bodyPr>
          <a:lstStyle>
            <a:lvl1pPr>
              <a:defRPr sz="1836"/>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5400000">
            <a:off x="10359353" y="1826328"/>
            <a:ext cx="1010319" cy="310911"/>
          </a:xfrm>
          <a:prstGeom prst="rect">
            <a:avLst/>
          </a:prstGeom>
        </p:spPr>
        <p:txBody>
          <a:bodyPr/>
          <a:lstStyle/>
          <a:p>
            <a:fld id="{9796027F-7875-4030-9381-8BD8C4F21935}" type="datetimeFigureOut">
              <a:rPr lang="en-US" dirty="0"/>
              <a:t>5/24/2016</a:t>
            </a:fld>
            <a:endParaRPr lang="en-US" dirty="0"/>
          </a:p>
        </p:txBody>
      </p:sp>
      <p:sp>
        <p:nvSpPr>
          <p:cNvPr id="6" name="Footer Placeholder 5"/>
          <p:cNvSpPr>
            <a:spLocks noGrp="1"/>
          </p:cNvSpPr>
          <p:nvPr>
            <p:ph type="ftr" sz="quarter" idx="11"/>
          </p:nvPr>
        </p:nvSpPr>
        <p:spPr>
          <a:xfrm rot="5400000">
            <a:off x="9131350" y="3289483"/>
            <a:ext cx="3936634" cy="310913"/>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560130" y="301617"/>
            <a:ext cx="855007" cy="782970"/>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374098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25548" y="2157724"/>
            <a:ext cx="5486399" cy="1684950"/>
          </a:xfrm>
        </p:spPr>
        <p:txBody>
          <a:bodyPr wrap="square">
            <a:spAutoFit/>
          </a:bodyPr>
          <a:lstStyle>
            <a:lvl1pPr marL="0" indent="0">
              <a:spcBef>
                <a:spcPts val="1224"/>
              </a:spcBef>
              <a:buClr>
                <a:schemeClr val="tx2"/>
              </a:buClr>
              <a:buFont typeface="Arial" pitchFamily="34" charset="0"/>
              <a:buNone/>
              <a:defRPr sz="2856">
                <a:gradFill>
                  <a:gsLst>
                    <a:gs pos="1250">
                      <a:schemeClr val="tx2"/>
                    </a:gs>
                    <a:gs pos="99000">
                      <a:schemeClr val="tx2"/>
                    </a:gs>
                  </a:gsLst>
                  <a:lin ang="5400000" scaled="0"/>
                </a:gradFill>
              </a:defRPr>
            </a:lvl1pPr>
            <a:lvl2pPr marL="531064" indent="-233150">
              <a:defRPr sz="1836"/>
            </a:lvl2pPr>
            <a:lvl3pPr marL="699450" indent="-168387">
              <a:tabLst/>
              <a:defRPr sz="1836"/>
            </a:lvl3pPr>
            <a:lvl4pPr marL="880789" indent="-181339">
              <a:defRPr sz="1428"/>
            </a:lvl4pPr>
            <a:lvl5pPr marL="1049175" indent="-168387">
              <a:tabLst/>
              <a:defRPr sz="142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26347" y="2157724"/>
            <a:ext cx="5486399" cy="1684950"/>
          </a:xfrm>
        </p:spPr>
        <p:txBody>
          <a:bodyPr wrap="square">
            <a:spAutoFit/>
          </a:bodyPr>
          <a:lstStyle>
            <a:lvl1pPr marL="0" indent="0">
              <a:spcBef>
                <a:spcPts val="1224"/>
              </a:spcBef>
              <a:buClr>
                <a:schemeClr val="tx2"/>
              </a:buClr>
              <a:buFont typeface="Arial" pitchFamily="34" charset="0"/>
              <a:buNone/>
              <a:defRPr sz="2856">
                <a:gradFill>
                  <a:gsLst>
                    <a:gs pos="1250">
                      <a:schemeClr val="tx2"/>
                    </a:gs>
                    <a:gs pos="99000">
                      <a:schemeClr val="tx2"/>
                    </a:gs>
                  </a:gsLst>
                  <a:lin ang="5400000" scaled="0"/>
                </a:gradFill>
              </a:defRPr>
            </a:lvl1pPr>
            <a:lvl2pPr marL="531064" indent="-233150">
              <a:defRPr sz="1836"/>
            </a:lvl2pPr>
            <a:lvl3pPr marL="699450" indent="-168387">
              <a:tabLst/>
              <a:defRPr sz="1836"/>
            </a:lvl3pPr>
            <a:lvl4pPr marL="880789" indent="-181339">
              <a:defRPr sz="1428"/>
            </a:lvl4pPr>
            <a:lvl5pPr marL="1049175" indent="-168387">
              <a:tabLst/>
              <a:defRPr sz="142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060442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501"/>
          <a:stretch/>
        </p:blipFill>
        <p:spPr>
          <a:xfrm>
            <a:off x="1134" y="20319"/>
            <a:ext cx="12436475" cy="6958031"/>
          </a:xfrm>
          <a:prstGeom prst="rect">
            <a:avLst/>
          </a:prstGeom>
        </p:spPr>
      </p:pic>
      <p:sp>
        <p:nvSpPr>
          <p:cNvPr id="3" name="TextBox 2"/>
          <p:cNvSpPr txBox="1"/>
          <p:nvPr userDrawn="1"/>
        </p:nvSpPr>
        <p:spPr>
          <a:xfrm>
            <a:off x="8961437" y="24628"/>
            <a:ext cx="3350492" cy="1277811"/>
          </a:xfrm>
          <a:prstGeom prst="rect">
            <a:avLst/>
          </a:prstGeom>
          <a:noFill/>
        </p:spPr>
        <p:txBody>
          <a:bodyPr wrap="square" lIns="182854" tIns="146283" rIns="182854" bIns="146283" rtlCol="0">
            <a:spAutoFit/>
          </a:bodyPr>
          <a:lstStyle/>
          <a:p>
            <a:pPr algn="r">
              <a:lnSpc>
                <a:spcPct val="90000"/>
              </a:lnSpc>
              <a:spcAft>
                <a:spcPts val="600"/>
              </a:spcAft>
            </a:pPr>
            <a:r>
              <a:rPr lang="en-US" sz="3999" b="1" dirty="0" err="1">
                <a:gradFill>
                  <a:gsLst>
                    <a:gs pos="2917">
                      <a:schemeClr val="tx1"/>
                    </a:gs>
                    <a:gs pos="30000">
                      <a:schemeClr val="tx1"/>
                    </a:gs>
                  </a:gsLst>
                  <a:lin ang="5400000" scaled="0"/>
                </a:gradFill>
                <a:latin typeface="+mj-lt"/>
              </a:rPr>
              <a:t>CloudTech</a:t>
            </a:r>
            <a:endParaRPr lang="en-US" sz="3999" b="1" dirty="0">
              <a:gradFill>
                <a:gsLst>
                  <a:gs pos="2917">
                    <a:schemeClr val="tx1"/>
                  </a:gs>
                  <a:gs pos="30000">
                    <a:schemeClr val="tx1"/>
                  </a:gs>
                </a:gsLst>
                <a:lin ang="5400000" scaled="0"/>
              </a:gradFill>
              <a:latin typeface="+mj-lt"/>
            </a:endParaRPr>
          </a:p>
          <a:p>
            <a:pPr algn="r">
              <a:lnSpc>
                <a:spcPct val="90000"/>
              </a:lnSpc>
              <a:spcAft>
                <a:spcPts val="600"/>
              </a:spcAft>
            </a:pPr>
            <a:r>
              <a:rPr lang="en-US" sz="2400" b="1" dirty="0">
                <a:gradFill>
                  <a:gsLst>
                    <a:gs pos="2917">
                      <a:schemeClr val="tx1"/>
                    </a:gs>
                    <a:gs pos="30000">
                      <a:schemeClr val="tx1"/>
                    </a:gs>
                  </a:gsLst>
                  <a:lin ang="5400000" scaled="0"/>
                </a:gradFill>
                <a:latin typeface="+mj-lt"/>
              </a:rPr>
              <a:t>Marrakesh 2016</a:t>
            </a:r>
            <a:endParaRPr lang="en-US" sz="3199" b="1" dirty="0">
              <a:gradFill>
                <a:gsLst>
                  <a:gs pos="2917">
                    <a:schemeClr val="tx1"/>
                  </a:gs>
                  <a:gs pos="30000">
                    <a:schemeClr val="tx1"/>
                  </a:gs>
                </a:gsLst>
                <a:lin ang="5400000" scaled="0"/>
              </a:gradFill>
              <a:latin typeface="+mj-lt"/>
            </a:endParaRPr>
          </a:p>
        </p:txBody>
      </p:sp>
      <p:pic>
        <p:nvPicPr>
          <p:cNvPr id="7"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6313" y="156807"/>
            <a:ext cx="1552931" cy="332660"/>
          </a:xfrm>
          <a:prstGeom prst="rect">
            <a:avLst/>
          </a:prstGeom>
        </p:spPr>
      </p:pic>
      <p:sp>
        <p:nvSpPr>
          <p:cNvPr id="8" name="Rectangle 7"/>
          <p:cNvSpPr/>
          <p:nvPr userDrawn="1"/>
        </p:nvSpPr>
        <p:spPr>
          <a:xfrm>
            <a:off x="1999244" y="159761"/>
            <a:ext cx="6021387" cy="376684"/>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599"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405896410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9"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2125662"/>
            <a:ext cx="6021387"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9" y="4228783"/>
            <a:ext cx="6019799"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6313" y="156807"/>
            <a:ext cx="1552931" cy="332660"/>
          </a:xfrm>
          <a:prstGeom prst="rect">
            <a:avLst/>
          </a:prstGeom>
        </p:spPr>
      </p:pic>
      <p:sp>
        <p:nvSpPr>
          <p:cNvPr id="4" name="Rectangle 3"/>
          <p:cNvSpPr/>
          <p:nvPr userDrawn="1"/>
        </p:nvSpPr>
        <p:spPr>
          <a:xfrm>
            <a:off x="277133" y="719994"/>
            <a:ext cx="6021387" cy="1302438"/>
          </a:xfrm>
          <a:prstGeom prst="rect">
            <a:avLst/>
          </a:prstGeom>
        </p:spPr>
        <p:txBody>
          <a:bodyPr wrap="square">
            <a:spAutoFit/>
          </a:bodyPr>
          <a:lstStyle/>
          <a:p>
            <a:pPr algn="l">
              <a:lnSpc>
                <a:spcPct val="90000"/>
              </a:lnSpc>
              <a:spcAft>
                <a:spcPts val="600"/>
              </a:spcAft>
            </a:pPr>
            <a:r>
              <a:rPr lang="en-US" sz="4799" b="1" kern="1200" dirty="0" err="1">
                <a:gradFill>
                  <a:gsLst>
                    <a:gs pos="2917">
                      <a:schemeClr val="tx1"/>
                    </a:gs>
                    <a:gs pos="30000">
                      <a:schemeClr val="tx1"/>
                    </a:gs>
                  </a:gsLst>
                  <a:lin ang="5400000" scaled="0"/>
                </a:gradFill>
                <a:latin typeface="+mj-lt"/>
                <a:ea typeface="+mn-ea"/>
                <a:cs typeface="+mn-cs"/>
              </a:rPr>
              <a:t>CloudTech</a:t>
            </a:r>
            <a:endParaRPr lang="en-US" sz="4799"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199" b="0" kern="1200" dirty="0">
                <a:gradFill>
                  <a:gsLst>
                    <a:gs pos="2917">
                      <a:schemeClr val="tx1"/>
                    </a:gs>
                    <a:gs pos="30000">
                      <a:schemeClr val="tx1"/>
                    </a:gs>
                  </a:gsLst>
                  <a:lin ang="5400000" scaled="0"/>
                </a:gradFill>
                <a:latin typeface="+mj-lt"/>
                <a:ea typeface="+mn-ea"/>
                <a:cs typeface="+mn-cs"/>
              </a:rPr>
              <a:t>Marrakesh 2016</a:t>
            </a:r>
            <a:endParaRPr lang="en-US" sz="3999" b="0" kern="1200" dirty="0">
              <a:gradFill>
                <a:gsLst>
                  <a:gs pos="2917">
                    <a:schemeClr val="tx1"/>
                  </a:gs>
                  <a:gs pos="30000">
                    <a:schemeClr val="tx1"/>
                  </a:gs>
                </a:gsLst>
                <a:lin ang="5400000" scaled="0"/>
              </a:gradFill>
              <a:latin typeface="+mj-lt"/>
              <a:ea typeface="+mn-ea"/>
              <a:cs typeface="+mn-cs"/>
            </a:endParaRPr>
          </a:p>
        </p:txBody>
      </p:sp>
      <p:sp>
        <p:nvSpPr>
          <p:cNvPr id="12" name="Rectangle 11"/>
          <p:cNvSpPr/>
          <p:nvPr userDrawn="1"/>
        </p:nvSpPr>
        <p:spPr>
          <a:xfrm>
            <a:off x="1999244" y="159761"/>
            <a:ext cx="6021387" cy="376684"/>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599"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34140246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sp>
        <p:nvSpPr>
          <p:cNvPr id="11" name="Rectangle 10"/>
          <p:cNvSpPr/>
          <p:nvPr userDrawn="1"/>
        </p:nvSpPr>
        <p:spPr>
          <a:xfrm>
            <a:off x="2107066" y="6181374"/>
            <a:ext cx="6021387" cy="376684"/>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599"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7133" y="719994"/>
            <a:ext cx="6021387" cy="1302438"/>
          </a:xfrm>
          <a:prstGeom prst="rect">
            <a:avLst/>
          </a:prstGeom>
        </p:spPr>
        <p:txBody>
          <a:bodyPr wrap="square">
            <a:spAutoFit/>
          </a:bodyPr>
          <a:lstStyle/>
          <a:p>
            <a:pPr algn="l">
              <a:lnSpc>
                <a:spcPct val="90000"/>
              </a:lnSpc>
              <a:spcAft>
                <a:spcPts val="600"/>
              </a:spcAft>
            </a:pPr>
            <a:r>
              <a:rPr lang="en-US" sz="4799" b="1" kern="1200" dirty="0" err="1">
                <a:gradFill>
                  <a:gsLst>
                    <a:gs pos="2917">
                      <a:schemeClr val="tx1"/>
                    </a:gs>
                    <a:gs pos="30000">
                      <a:schemeClr val="tx1"/>
                    </a:gs>
                  </a:gsLst>
                  <a:lin ang="5400000" scaled="0"/>
                </a:gradFill>
                <a:latin typeface="+mj-lt"/>
                <a:ea typeface="+mn-ea"/>
                <a:cs typeface="+mn-cs"/>
              </a:rPr>
              <a:t>CloudTech</a:t>
            </a:r>
            <a:endParaRPr lang="en-US" sz="4799"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199" b="0" kern="1200" dirty="0">
                <a:gradFill>
                  <a:gsLst>
                    <a:gs pos="2917">
                      <a:schemeClr val="tx1"/>
                    </a:gs>
                    <a:gs pos="30000">
                      <a:schemeClr val="tx1"/>
                    </a:gs>
                  </a:gsLst>
                  <a:lin ang="5400000" scaled="0"/>
                </a:gradFill>
                <a:latin typeface="+mj-lt"/>
                <a:ea typeface="+mn-ea"/>
                <a:cs typeface="+mn-cs"/>
              </a:rPr>
              <a:t>Marrakesh 2016</a:t>
            </a:r>
            <a:endParaRPr lang="en-US" sz="3999"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31372779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82295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sp>
        <p:nvSpPr>
          <p:cNvPr id="11" name="Rectangle 10"/>
          <p:cNvSpPr/>
          <p:nvPr userDrawn="1"/>
        </p:nvSpPr>
        <p:spPr>
          <a:xfrm>
            <a:off x="2107066" y="6181374"/>
            <a:ext cx="6021387" cy="376684"/>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599"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7133" y="719994"/>
            <a:ext cx="6021387" cy="1302438"/>
          </a:xfrm>
          <a:prstGeom prst="rect">
            <a:avLst/>
          </a:prstGeom>
        </p:spPr>
        <p:txBody>
          <a:bodyPr wrap="square">
            <a:spAutoFit/>
          </a:bodyPr>
          <a:lstStyle/>
          <a:p>
            <a:pPr algn="l">
              <a:lnSpc>
                <a:spcPct val="90000"/>
              </a:lnSpc>
              <a:spcAft>
                <a:spcPts val="600"/>
              </a:spcAft>
            </a:pPr>
            <a:r>
              <a:rPr lang="en-US" sz="4799" b="1" kern="1200" dirty="0" err="1">
                <a:gradFill>
                  <a:gsLst>
                    <a:gs pos="2917">
                      <a:schemeClr val="tx1"/>
                    </a:gs>
                    <a:gs pos="30000">
                      <a:schemeClr val="tx1"/>
                    </a:gs>
                  </a:gsLst>
                  <a:lin ang="5400000" scaled="0"/>
                </a:gradFill>
                <a:latin typeface="+mj-lt"/>
                <a:ea typeface="+mn-ea"/>
                <a:cs typeface="+mn-cs"/>
              </a:rPr>
              <a:t>CloudTech</a:t>
            </a:r>
            <a:endParaRPr lang="en-US" sz="4799"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199" b="0" kern="1200" dirty="0">
                <a:gradFill>
                  <a:gsLst>
                    <a:gs pos="2917">
                      <a:schemeClr val="tx1"/>
                    </a:gs>
                    <a:gs pos="30000">
                      <a:schemeClr val="tx1"/>
                    </a:gs>
                  </a:gsLst>
                  <a:lin ang="5400000" scaled="0"/>
                </a:gradFill>
                <a:latin typeface="+mj-lt"/>
                <a:ea typeface="+mn-ea"/>
                <a:cs typeface="+mn-cs"/>
              </a:rPr>
              <a:t>Marrakesh 2016</a:t>
            </a:r>
            <a:endParaRPr lang="en-US" sz="3999"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175769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8229589" cy="1829593"/>
          </a:xfrm>
          <a:noFill/>
        </p:spPr>
        <p:txBody>
          <a:bodyPr lIns="182880" tIns="146304" rIns="182880" bIns="146304">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Rectangle 5"/>
          <p:cNvSpPr/>
          <p:nvPr userDrawn="1"/>
        </p:nvSpPr>
        <p:spPr>
          <a:xfrm>
            <a:off x="9037638" y="81358"/>
            <a:ext cx="6021387" cy="1302438"/>
          </a:xfrm>
          <a:prstGeom prst="rect">
            <a:avLst/>
          </a:prstGeom>
        </p:spPr>
        <p:txBody>
          <a:bodyPr wrap="square">
            <a:spAutoFit/>
          </a:bodyPr>
          <a:lstStyle/>
          <a:p>
            <a:pPr algn="l">
              <a:lnSpc>
                <a:spcPct val="90000"/>
              </a:lnSpc>
              <a:spcAft>
                <a:spcPts val="600"/>
              </a:spcAft>
            </a:pPr>
            <a:r>
              <a:rPr lang="en-US" sz="4799" b="1" kern="1200" dirty="0" err="1">
                <a:gradFill>
                  <a:gsLst>
                    <a:gs pos="2917">
                      <a:schemeClr val="tx1"/>
                    </a:gs>
                    <a:gs pos="30000">
                      <a:schemeClr val="tx1"/>
                    </a:gs>
                  </a:gsLst>
                  <a:lin ang="5400000" scaled="0"/>
                </a:gradFill>
                <a:latin typeface="+mj-lt"/>
                <a:ea typeface="+mn-ea"/>
                <a:cs typeface="+mn-cs"/>
              </a:rPr>
              <a:t>CloudTech</a:t>
            </a:r>
            <a:endParaRPr lang="en-US" sz="4799"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199" b="0" kern="1200" dirty="0">
                <a:gradFill>
                  <a:gsLst>
                    <a:gs pos="2917">
                      <a:schemeClr val="tx1"/>
                    </a:gs>
                    <a:gs pos="30000">
                      <a:schemeClr val="tx1"/>
                    </a:gs>
                  </a:gsLst>
                  <a:lin ang="5400000" scaled="0"/>
                </a:gradFill>
                <a:latin typeface="+mj-lt"/>
                <a:ea typeface="+mn-ea"/>
                <a:cs typeface="+mn-cs"/>
              </a:rPr>
              <a:t>Marrakesh 2016</a:t>
            </a:r>
            <a:endParaRPr lang="en-US" sz="3999"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662006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Video title</a:t>
            </a:r>
          </a:p>
        </p:txBody>
      </p:sp>
      <p:sp>
        <p:nvSpPr>
          <p:cNvPr id="7" name="Rectangle 6"/>
          <p:cNvSpPr/>
          <p:nvPr userDrawn="1"/>
        </p:nvSpPr>
        <p:spPr>
          <a:xfrm>
            <a:off x="9037638" y="81358"/>
            <a:ext cx="6021387" cy="1302438"/>
          </a:xfrm>
          <a:prstGeom prst="rect">
            <a:avLst/>
          </a:prstGeom>
        </p:spPr>
        <p:txBody>
          <a:bodyPr wrap="square">
            <a:spAutoFit/>
          </a:bodyPr>
          <a:lstStyle/>
          <a:p>
            <a:pPr algn="l">
              <a:lnSpc>
                <a:spcPct val="90000"/>
              </a:lnSpc>
              <a:spcAft>
                <a:spcPts val="600"/>
              </a:spcAft>
            </a:pPr>
            <a:r>
              <a:rPr lang="en-US" sz="4799" b="1" kern="1200" dirty="0" err="1">
                <a:gradFill>
                  <a:gsLst>
                    <a:gs pos="2917">
                      <a:schemeClr val="tx1"/>
                    </a:gs>
                    <a:gs pos="30000">
                      <a:schemeClr val="tx1"/>
                    </a:gs>
                  </a:gsLst>
                  <a:lin ang="5400000" scaled="0"/>
                </a:gradFill>
                <a:latin typeface="+mj-lt"/>
                <a:ea typeface="+mn-ea"/>
                <a:cs typeface="+mn-cs"/>
              </a:rPr>
              <a:t>CloudTech</a:t>
            </a:r>
            <a:endParaRPr lang="en-US" sz="4799"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199" b="0" kern="1200" dirty="0">
                <a:gradFill>
                  <a:gsLst>
                    <a:gs pos="2917">
                      <a:schemeClr val="tx1"/>
                    </a:gs>
                    <a:gs pos="30000">
                      <a:schemeClr val="tx1"/>
                    </a:gs>
                  </a:gsLst>
                  <a:lin ang="5400000" scaled="0"/>
                </a:gradFill>
                <a:latin typeface="+mj-lt"/>
                <a:ea typeface="+mn-ea"/>
                <a:cs typeface="+mn-cs"/>
              </a:rPr>
              <a:t>Marrakesh 2016</a:t>
            </a:r>
            <a:endParaRPr lang="en-US" sz="3999"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666930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9037638" y="81358"/>
            <a:ext cx="6021387" cy="1302438"/>
          </a:xfrm>
          <a:prstGeom prst="rect">
            <a:avLst/>
          </a:prstGeom>
        </p:spPr>
        <p:txBody>
          <a:bodyPr wrap="square">
            <a:spAutoFit/>
          </a:bodyPr>
          <a:lstStyle/>
          <a:p>
            <a:pPr algn="l">
              <a:lnSpc>
                <a:spcPct val="90000"/>
              </a:lnSpc>
              <a:spcAft>
                <a:spcPts val="600"/>
              </a:spcAft>
            </a:pPr>
            <a:r>
              <a:rPr lang="en-US" sz="4799" b="1" kern="1200" dirty="0" err="1">
                <a:gradFill>
                  <a:gsLst>
                    <a:gs pos="2917">
                      <a:schemeClr val="tx1"/>
                    </a:gs>
                    <a:gs pos="30000">
                      <a:schemeClr val="tx1"/>
                    </a:gs>
                  </a:gsLst>
                  <a:lin ang="5400000" scaled="0"/>
                </a:gradFill>
                <a:latin typeface="+mj-lt"/>
                <a:ea typeface="+mn-ea"/>
                <a:cs typeface="+mn-cs"/>
              </a:rPr>
              <a:t>CloudTech</a:t>
            </a:r>
            <a:endParaRPr lang="en-US" sz="4799"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199" b="0" kern="1200" dirty="0">
                <a:gradFill>
                  <a:gsLst>
                    <a:gs pos="2917">
                      <a:schemeClr val="tx1"/>
                    </a:gs>
                    <a:gs pos="30000">
                      <a:schemeClr val="tx1"/>
                    </a:gs>
                  </a:gsLst>
                  <a:lin ang="5400000" scaled="0"/>
                </a:gradFill>
                <a:latin typeface="+mj-lt"/>
                <a:ea typeface="+mn-ea"/>
                <a:cs typeface="+mn-cs"/>
              </a:rPr>
              <a:t>Marrakesh 2016</a:t>
            </a:r>
            <a:endParaRPr lang="en-US" sz="3999"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20274128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9037638" y="81358"/>
            <a:ext cx="6021387" cy="1302438"/>
          </a:xfrm>
          <a:prstGeom prst="rect">
            <a:avLst/>
          </a:prstGeom>
        </p:spPr>
        <p:txBody>
          <a:bodyPr wrap="square">
            <a:spAutoFit/>
          </a:bodyPr>
          <a:lstStyle/>
          <a:p>
            <a:pPr algn="l">
              <a:lnSpc>
                <a:spcPct val="90000"/>
              </a:lnSpc>
              <a:spcAft>
                <a:spcPts val="600"/>
              </a:spcAft>
            </a:pPr>
            <a:r>
              <a:rPr lang="en-US" sz="4799" b="1" kern="1200" dirty="0" err="1">
                <a:gradFill>
                  <a:gsLst>
                    <a:gs pos="2917">
                      <a:schemeClr val="tx1"/>
                    </a:gs>
                    <a:gs pos="30000">
                      <a:schemeClr val="tx1"/>
                    </a:gs>
                  </a:gsLst>
                  <a:lin ang="5400000" scaled="0"/>
                </a:gradFill>
                <a:latin typeface="+mj-lt"/>
                <a:ea typeface="+mn-ea"/>
                <a:cs typeface="+mn-cs"/>
              </a:rPr>
              <a:t>CloudTech</a:t>
            </a:r>
            <a:endParaRPr lang="en-US" sz="4799"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199" b="0" kern="1200" dirty="0">
                <a:gradFill>
                  <a:gsLst>
                    <a:gs pos="2917">
                      <a:schemeClr val="tx1"/>
                    </a:gs>
                    <a:gs pos="30000">
                      <a:schemeClr val="tx1"/>
                    </a:gs>
                  </a:gsLst>
                  <a:lin ang="5400000" scaled="0"/>
                </a:gradFill>
                <a:latin typeface="+mj-lt"/>
                <a:ea typeface="+mn-ea"/>
                <a:cs typeface="+mn-cs"/>
              </a:rPr>
              <a:t>Marrakesh 2016</a:t>
            </a:r>
            <a:endParaRPr lang="en-US" sz="3999"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338233292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9037638" y="81358"/>
            <a:ext cx="6021387" cy="1302438"/>
          </a:xfrm>
          <a:prstGeom prst="rect">
            <a:avLst/>
          </a:prstGeom>
        </p:spPr>
        <p:txBody>
          <a:bodyPr wrap="square">
            <a:spAutoFit/>
          </a:bodyPr>
          <a:lstStyle/>
          <a:p>
            <a:pPr algn="l">
              <a:lnSpc>
                <a:spcPct val="90000"/>
              </a:lnSpc>
              <a:spcAft>
                <a:spcPts val="600"/>
              </a:spcAft>
            </a:pPr>
            <a:r>
              <a:rPr lang="en-US" sz="4799" b="1" kern="1200" dirty="0" err="1">
                <a:gradFill>
                  <a:gsLst>
                    <a:gs pos="2917">
                      <a:schemeClr val="tx1"/>
                    </a:gs>
                    <a:gs pos="30000">
                      <a:schemeClr val="tx1"/>
                    </a:gs>
                  </a:gsLst>
                  <a:lin ang="5400000" scaled="0"/>
                </a:gradFill>
                <a:latin typeface="+mj-lt"/>
                <a:ea typeface="+mn-ea"/>
                <a:cs typeface="+mn-cs"/>
              </a:rPr>
              <a:t>CloudTech</a:t>
            </a:r>
            <a:endParaRPr lang="en-US" sz="4799"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199" b="0" kern="1200" dirty="0">
                <a:gradFill>
                  <a:gsLst>
                    <a:gs pos="2917">
                      <a:schemeClr val="tx1"/>
                    </a:gs>
                    <a:gs pos="30000">
                      <a:schemeClr val="tx1"/>
                    </a:gs>
                  </a:gsLst>
                  <a:lin ang="5400000" scaled="0"/>
                </a:gradFill>
                <a:latin typeface="+mj-lt"/>
                <a:ea typeface="+mn-ea"/>
                <a:cs typeface="+mn-cs"/>
              </a:rPr>
              <a:t>Marrakesh 2016</a:t>
            </a:r>
            <a:endParaRPr lang="en-US" sz="3999"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39652506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9037638" y="81358"/>
            <a:ext cx="6021387" cy="1302438"/>
          </a:xfrm>
          <a:prstGeom prst="rect">
            <a:avLst/>
          </a:prstGeom>
        </p:spPr>
        <p:txBody>
          <a:bodyPr wrap="square">
            <a:spAutoFit/>
          </a:bodyPr>
          <a:lstStyle/>
          <a:p>
            <a:pPr algn="l">
              <a:lnSpc>
                <a:spcPct val="90000"/>
              </a:lnSpc>
              <a:spcAft>
                <a:spcPts val="600"/>
              </a:spcAft>
            </a:pPr>
            <a:r>
              <a:rPr lang="en-US" sz="4799" b="1" kern="1200" dirty="0" err="1">
                <a:gradFill>
                  <a:gsLst>
                    <a:gs pos="2917">
                      <a:schemeClr val="tx1"/>
                    </a:gs>
                    <a:gs pos="30000">
                      <a:schemeClr val="tx1"/>
                    </a:gs>
                  </a:gsLst>
                  <a:lin ang="5400000" scaled="0"/>
                </a:gradFill>
                <a:latin typeface="+mj-lt"/>
                <a:ea typeface="+mn-ea"/>
                <a:cs typeface="+mn-cs"/>
              </a:rPr>
              <a:t>CloudTech</a:t>
            </a:r>
            <a:endParaRPr lang="en-US" sz="4799"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199" b="0" kern="1200" dirty="0">
                <a:gradFill>
                  <a:gsLst>
                    <a:gs pos="2917">
                      <a:schemeClr val="tx1"/>
                    </a:gs>
                    <a:gs pos="30000">
                      <a:schemeClr val="tx1"/>
                    </a:gs>
                  </a:gsLst>
                  <a:lin ang="5400000" scaled="0"/>
                </a:gradFill>
                <a:latin typeface="+mj-lt"/>
                <a:ea typeface="+mn-ea"/>
                <a:cs typeface="+mn-cs"/>
              </a:rPr>
              <a:t>Marrakesh 2016</a:t>
            </a:r>
            <a:endParaRPr lang="en-US" sz="3999"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32124146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337959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1"/>
                    </a:gs>
                    <a:gs pos="100000">
                      <a:schemeClr val="tx1"/>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747760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7312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020961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853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solidFill>
                  <a:schemeClr val="tx1"/>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solidFill>
                  <a:schemeClr val="tx1"/>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096511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933840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Tx/>
              <a:buBlip>
                <a:blip r:embed="rId2"/>
              </a:buBlip>
              <a:defRPr sz="3599">
                <a:solidFill>
                  <a:schemeClr val="tx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Tx/>
              <a:buBlip>
                <a:blip r:embed="rId2"/>
              </a:buBlip>
              <a:defRPr sz="3599">
                <a:solidFill>
                  <a:schemeClr val="tx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16810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731869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Tree>
    <p:extLst>
      <p:ext uri="{BB962C8B-B14F-4D97-AF65-F5344CB8AC3E}">
        <p14:creationId xmlns:p14="http://schemas.microsoft.com/office/powerpoint/2010/main" val="309283232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15424078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77586696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033896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34" Type="http://schemas.openxmlformats.org/officeDocument/2006/relationships/theme" Target="../theme/theme3.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image" Target="../media/image2.png"/><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283" r:id="rId26"/>
    <p:sldLayoutId id="2147484282" r:id="rId27"/>
    <p:sldLayoutId id="2147484093" r:id="rId28"/>
    <p:sldLayoutId id="2147484127" r:id="rId29"/>
    <p:sldLayoutId id="2147484128" r:id="rId30"/>
    <p:sldLayoutId id="2147484129" r:id="rId31"/>
    <p:sldLayoutId id="2147484203" r:id="rId32"/>
    <p:sldLayoutId id="2147484272" r:id="rId3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8"/>
            <a:ext cx="11889564" cy="917575"/>
          </a:xfrm>
          <a:prstGeom prst="rect">
            <a:avLst/>
          </a:prstGeom>
        </p:spPr>
        <p:txBody>
          <a:bodyPr vert="horz" wrap="square" lIns="146252" tIns="91409" rIns="146252" bIns="9140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7" cy="2062040"/>
          </a:xfrm>
          <a:prstGeom prst="rect">
            <a:avLst/>
          </a:prstGeom>
        </p:spPr>
        <p:txBody>
          <a:bodyPr vert="horz" wrap="square" lIns="146252" tIns="91409" rIns="146252" bIns="9140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5782407"/>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342" r:id="rId18"/>
    <p:sldLayoutId id="2147484343" r:id="rId19"/>
    <p:sldLayoutId id="2147484344" r:id="rId20"/>
    <p:sldLayoutId id="2147484345" r:id="rId21"/>
    <p:sldLayoutId id="2147484346" r:id="rId22"/>
    <p:sldLayoutId id="2147484347" r:id="rId23"/>
    <p:sldLayoutId id="2147484348" r:id="rId24"/>
    <p:sldLayoutId id="2147484349" r:id="rId25"/>
    <p:sldLayoutId id="2147484350" r:id="rId26"/>
    <p:sldLayoutId id="2147484351" r:id="rId27"/>
    <p:sldLayoutId id="2147484352" r:id="rId28"/>
    <p:sldLayoutId id="2147484353" r:id="rId29"/>
    <p:sldLayoutId id="2147484354" r:id="rId30"/>
    <p:sldLayoutId id="2147484355" r:id="rId31"/>
    <p:sldLayoutId id="2147484356" r:id="rId32"/>
    <p:sldLayoutId id="2147484357" r:id="rId33"/>
    <p:sldLayoutId id="2147484358" r:id="rId34"/>
    <p:sldLayoutId id="2147484359" r:id="rId35"/>
    <p:sldLayoutId id="2147484360" r:id="rId36"/>
    <p:sldLayoutId id="2147484361" r:id="rId37"/>
    <p:sldLayoutId id="2147484362" r:id="rId38"/>
    <p:sldLayoutId id="2147484363" r:id="rId39"/>
    <p:sldLayoutId id="2147484364" r:id="rId40"/>
    <p:sldLayoutId id="2147484365" r:id="rId41"/>
    <p:sldLayoutId id="2147484366" r:id="rId42"/>
    <p:sldLayoutId id="2147484367" r:id="rId43"/>
  </p:sldLayoutIdLst>
  <p:transition>
    <p:fade/>
  </p:transition>
  <p:hf hdr="0" ftr="0" dt="0"/>
  <p:txStyles>
    <p:titleStyle>
      <a:lvl1pPr algn="l" defTabSz="932225" rtl="0" eaLnBrk="1" latinLnBrk="0" hangingPunct="1">
        <a:lnSpc>
          <a:spcPct val="90000"/>
        </a:lnSpc>
        <a:spcBef>
          <a:spcPct val="0"/>
        </a:spcBef>
        <a:buNone/>
        <a:defRPr lang="en-US" sz="52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10" marR="0" indent="-342710" algn="l" defTabSz="932225" rtl="0" eaLnBrk="1" fontAlgn="auto" latinLnBrk="0" hangingPunct="1">
        <a:lnSpc>
          <a:spcPct val="90000"/>
        </a:lnSpc>
        <a:spcBef>
          <a:spcPct val="20000"/>
        </a:spcBef>
        <a:spcAft>
          <a:spcPts val="0"/>
        </a:spcAft>
        <a:buClrTx/>
        <a:buSzPct val="90000"/>
        <a:buFont typeface="Arial" pitchFamily="34" charset="0"/>
        <a:buChar char="•"/>
        <a:tabLst/>
        <a:defRPr sz="3899" kern="1200" spc="0" baseline="0">
          <a:gradFill>
            <a:gsLst>
              <a:gs pos="1250">
                <a:schemeClr val="tx1"/>
              </a:gs>
              <a:gs pos="100000">
                <a:schemeClr val="tx1"/>
              </a:gs>
            </a:gsLst>
            <a:lin ang="5400000" scaled="0"/>
          </a:gradFill>
          <a:latin typeface="+mj-lt"/>
          <a:ea typeface="+mn-ea"/>
          <a:cs typeface="+mn-cs"/>
        </a:defRPr>
      </a:lvl1pPr>
      <a:lvl2pPr marL="583876" marR="0" indent="-241166" algn="l" defTabSz="93222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58"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900" kern="1200" spc="0" baseline="0">
          <a:gradFill>
            <a:gsLst>
              <a:gs pos="1250">
                <a:schemeClr val="tx1"/>
              </a:gs>
              <a:gs pos="100000">
                <a:schemeClr val="tx1"/>
              </a:gs>
            </a:gsLst>
            <a:lin ang="5400000" scaled="0"/>
          </a:gradFill>
          <a:latin typeface="+mn-lt"/>
          <a:ea typeface="+mn-ea"/>
          <a:cs typeface="+mn-cs"/>
        </a:defRPr>
      </a:lvl3pPr>
      <a:lvl4pPr marL="1028130"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03"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618"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3029732"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495845"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961959"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932225" rtl="0" eaLnBrk="1" latinLnBrk="0" hangingPunct="1">
        <a:defRPr sz="1800" kern="1200">
          <a:solidFill>
            <a:schemeClr val="tx1"/>
          </a:solidFill>
          <a:latin typeface="+mn-lt"/>
          <a:ea typeface="+mn-ea"/>
          <a:cs typeface="+mn-cs"/>
        </a:defRPr>
      </a:lvl1pPr>
      <a:lvl2pPr marL="466114" algn="l" defTabSz="932225" rtl="0" eaLnBrk="1" latinLnBrk="0" hangingPunct="1">
        <a:defRPr sz="1800" kern="1200">
          <a:solidFill>
            <a:schemeClr val="tx1"/>
          </a:solidFill>
          <a:latin typeface="+mn-lt"/>
          <a:ea typeface="+mn-ea"/>
          <a:cs typeface="+mn-cs"/>
        </a:defRPr>
      </a:lvl2pPr>
      <a:lvl3pPr marL="932225" algn="l" defTabSz="932225" rtl="0" eaLnBrk="1" latinLnBrk="0" hangingPunct="1">
        <a:defRPr sz="1800" kern="1200">
          <a:solidFill>
            <a:schemeClr val="tx1"/>
          </a:solidFill>
          <a:latin typeface="+mn-lt"/>
          <a:ea typeface="+mn-ea"/>
          <a:cs typeface="+mn-cs"/>
        </a:defRPr>
      </a:lvl3pPr>
      <a:lvl4pPr marL="1398338" algn="l" defTabSz="932225" rtl="0" eaLnBrk="1" latinLnBrk="0" hangingPunct="1">
        <a:defRPr sz="1800" kern="1200">
          <a:solidFill>
            <a:schemeClr val="tx1"/>
          </a:solidFill>
          <a:latin typeface="+mn-lt"/>
          <a:ea typeface="+mn-ea"/>
          <a:cs typeface="+mn-cs"/>
        </a:defRPr>
      </a:lvl4pPr>
      <a:lvl5pPr marL="1864449" algn="l" defTabSz="932225" rtl="0" eaLnBrk="1" latinLnBrk="0" hangingPunct="1">
        <a:defRPr sz="1800" kern="1200">
          <a:solidFill>
            <a:schemeClr val="tx1"/>
          </a:solidFill>
          <a:latin typeface="+mn-lt"/>
          <a:ea typeface="+mn-ea"/>
          <a:cs typeface="+mn-cs"/>
        </a:defRPr>
      </a:lvl5pPr>
      <a:lvl6pPr marL="2330563" algn="l" defTabSz="932225" rtl="0" eaLnBrk="1" latinLnBrk="0" hangingPunct="1">
        <a:defRPr sz="1800" kern="1200">
          <a:solidFill>
            <a:schemeClr val="tx1"/>
          </a:solidFill>
          <a:latin typeface="+mn-lt"/>
          <a:ea typeface="+mn-ea"/>
          <a:cs typeface="+mn-cs"/>
        </a:defRPr>
      </a:lvl6pPr>
      <a:lvl7pPr marL="2796675" algn="l" defTabSz="932225" rtl="0" eaLnBrk="1" latinLnBrk="0" hangingPunct="1">
        <a:defRPr sz="1800" kern="1200">
          <a:solidFill>
            <a:schemeClr val="tx1"/>
          </a:solidFill>
          <a:latin typeface="+mn-lt"/>
          <a:ea typeface="+mn-ea"/>
          <a:cs typeface="+mn-cs"/>
        </a:defRPr>
      </a:lvl7pPr>
      <a:lvl8pPr marL="3262789" algn="l" defTabSz="932225" rtl="0" eaLnBrk="1" latinLnBrk="0" hangingPunct="1">
        <a:defRPr sz="1800" kern="1200">
          <a:solidFill>
            <a:schemeClr val="tx1"/>
          </a:solidFill>
          <a:latin typeface="+mn-lt"/>
          <a:ea typeface="+mn-ea"/>
          <a:cs typeface="+mn-cs"/>
        </a:defRPr>
      </a:lvl8pPr>
      <a:lvl9pPr marL="3728902" algn="l" defTabSz="932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671072351"/>
      </p:ext>
    </p:extLst>
  </p:cSld>
  <p:clrMap bg1="dk1" tx1="lt1" bg2="dk2" tx2="lt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 id="2147484380" r:id="rId12"/>
    <p:sldLayoutId id="2147484381" r:id="rId13"/>
    <p:sldLayoutId id="2147484382" r:id="rId14"/>
    <p:sldLayoutId id="2147484383" r:id="rId15"/>
    <p:sldLayoutId id="2147484384" r:id="rId16"/>
    <p:sldLayoutId id="2147484385" r:id="rId17"/>
    <p:sldLayoutId id="2147484386" r:id="rId18"/>
    <p:sldLayoutId id="2147484387" r:id="rId19"/>
    <p:sldLayoutId id="2147484388" r:id="rId20"/>
    <p:sldLayoutId id="2147484389" r:id="rId21"/>
    <p:sldLayoutId id="2147484390" r:id="rId22"/>
    <p:sldLayoutId id="2147484391" r:id="rId23"/>
    <p:sldLayoutId id="2147484392" r:id="rId24"/>
    <p:sldLayoutId id="2147484393" r:id="rId25"/>
    <p:sldLayoutId id="2147484394" r:id="rId26"/>
    <p:sldLayoutId id="2147484395" r:id="rId27"/>
    <p:sldLayoutId id="2147484396" r:id="rId28"/>
    <p:sldLayoutId id="2147484397" r:id="rId29"/>
    <p:sldLayoutId id="2147484398" r:id="rId30"/>
    <p:sldLayoutId id="2147484399" r:id="rId31"/>
    <p:sldLayoutId id="2147484400" r:id="rId32"/>
    <p:sldLayoutId id="2147484401" r:id="rId3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hyperlink" Target="http://azure.microsoft.com/en-gb/documentation/articles/hdinsight-hadoop-customize-cluster/" TargetMode="Externa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blogs.msdn.com/b/windowsazure/archive/2012/11/02/windows-azure-s-flat-network-storage-and-2012-scalability-targets.aspx"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76.xml"/><Relationship Id="rId4" Type="http://schemas.openxmlformats.org/officeDocument/2006/relationships/image" Target="../media/image31.jpg"/></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4.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wmf"/><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ww.microsoft.com/en-us/download/details.aspx?id=27584" TargetMode="External"/><Relationship Id="rId1" Type="http://schemas.openxmlformats.org/officeDocument/2006/relationships/slideLayout" Target="../slideLayouts/slideLayout60.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hyperlink" Target="https://blogs.apache.org/sqoop/entry/apache_sqoop_overview" TargetMode="External"/><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3.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zure-Readiness"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hyperlink" Target="mailto:scullino@ismb.it" TargetMode="Externa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gif"/><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80534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478423"/>
          </a:xfrm>
        </p:spPr>
        <p:txBody>
          <a:bodyPr/>
          <a:lstStyle/>
          <a:p>
            <a:r>
              <a:rPr lang="it-IT" dirty="0"/>
              <a:t>Conversations</a:t>
            </a:r>
          </a:p>
          <a:p>
            <a:r>
              <a:rPr lang="it-IT" dirty="0"/>
              <a:t>Social Media</a:t>
            </a:r>
          </a:p>
          <a:p>
            <a:r>
              <a:rPr lang="it-IT" dirty="0"/>
              <a:t>Application logs</a:t>
            </a:r>
          </a:p>
          <a:p>
            <a:r>
              <a:rPr lang="it-IT" dirty="0"/>
              <a:t>Photos</a:t>
            </a:r>
          </a:p>
          <a:p>
            <a:r>
              <a:rPr lang="it-IT" dirty="0"/>
              <a:t>Videos</a:t>
            </a:r>
          </a:p>
          <a:p>
            <a:r>
              <a:rPr lang="it-IT" dirty="0"/>
              <a:t>Text</a:t>
            </a:r>
          </a:p>
          <a:p>
            <a:r>
              <a:rPr lang="it-IT" dirty="0"/>
              <a:t>...</a:t>
            </a:r>
          </a:p>
          <a:p>
            <a:endParaRPr lang="it-IT" dirty="0"/>
          </a:p>
        </p:txBody>
      </p:sp>
      <p:sp>
        <p:nvSpPr>
          <p:cNvPr id="2" name="Title 1"/>
          <p:cNvSpPr>
            <a:spLocks noGrp="1"/>
          </p:cNvSpPr>
          <p:nvPr>
            <p:ph type="title"/>
          </p:nvPr>
        </p:nvSpPr>
        <p:spPr/>
        <p:txBody>
          <a:bodyPr/>
          <a:lstStyle/>
          <a:p>
            <a:r>
              <a:rPr lang="it-IT" dirty="0"/>
              <a:t>Data sources</a:t>
            </a:r>
          </a:p>
        </p:txBody>
      </p:sp>
    </p:spTree>
    <p:extLst>
      <p:ext uri="{BB962C8B-B14F-4D97-AF65-F5344CB8AC3E}">
        <p14:creationId xmlns:p14="http://schemas.microsoft.com/office/powerpoint/2010/main" val="33199548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32202"/>
          </a:xfrm>
        </p:spPr>
        <p:txBody>
          <a:bodyPr/>
          <a:lstStyle/>
          <a:p>
            <a:r>
              <a:rPr lang="it-IT" dirty="0"/>
              <a:t>Understand and target customers analyzing web search trends</a:t>
            </a:r>
          </a:p>
          <a:p>
            <a:r>
              <a:rPr lang="it-IT" dirty="0"/>
              <a:t>Disaster management analyzing social media</a:t>
            </a:r>
          </a:p>
          <a:p>
            <a:r>
              <a:rPr lang="it-IT" dirty="0"/>
              <a:t>Improve security analyzing conversation</a:t>
            </a:r>
          </a:p>
          <a:p>
            <a:r>
              <a:rPr lang="it-IT" dirty="0"/>
              <a:t>Internet of things: store and analyze data coming from a sensor network</a:t>
            </a:r>
          </a:p>
          <a:p>
            <a:r>
              <a:rPr lang="it-IT" dirty="0"/>
              <a:t>...</a:t>
            </a:r>
          </a:p>
          <a:p>
            <a:endParaRPr lang="it-IT" dirty="0"/>
          </a:p>
        </p:txBody>
      </p:sp>
      <p:sp>
        <p:nvSpPr>
          <p:cNvPr id="3" name="Title 2"/>
          <p:cNvSpPr>
            <a:spLocks noGrp="1"/>
          </p:cNvSpPr>
          <p:nvPr>
            <p:ph type="title"/>
          </p:nvPr>
        </p:nvSpPr>
        <p:spPr/>
        <p:txBody>
          <a:bodyPr/>
          <a:lstStyle/>
          <a:p>
            <a:r>
              <a:rPr lang="it-IT" dirty="0"/>
              <a:t>Value</a:t>
            </a:r>
          </a:p>
        </p:txBody>
      </p:sp>
    </p:spTree>
    <p:extLst>
      <p:ext uri="{BB962C8B-B14F-4D97-AF65-F5344CB8AC3E}">
        <p14:creationId xmlns:p14="http://schemas.microsoft.com/office/powerpoint/2010/main" val="24383954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508653"/>
          </a:xfrm>
        </p:spPr>
        <p:txBody>
          <a:bodyPr/>
          <a:lstStyle/>
          <a:p>
            <a:r>
              <a:rPr lang="en-US" dirty="0"/>
              <a:t>Big data batch breaks up source data files into multiple blocks and replicates the blocks on a distributed cluster of nodes (servers). Data processing runs in parallel on each node, and the parallel processes are then combined into an aggregated result set.</a:t>
            </a:r>
          </a:p>
        </p:txBody>
      </p:sp>
      <p:sp>
        <p:nvSpPr>
          <p:cNvPr id="3" name="Title 2"/>
          <p:cNvSpPr>
            <a:spLocks noGrp="1"/>
          </p:cNvSpPr>
          <p:nvPr>
            <p:ph type="title"/>
          </p:nvPr>
        </p:nvSpPr>
        <p:spPr/>
        <p:txBody>
          <a:bodyPr/>
          <a:lstStyle/>
          <a:p>
            <a:r>
              <a:rPr lang="en-US" b="1" dirty="0"/>
              <a:t>How do big data solutions work?</a:t>
            </a:r>
            <a:endParaRPr lang="it-IT" dirty="0"/>
          </a:p>
        </p:txBody>
      </p:sp>
    </p:spTree>
    <p:extLst>
      <p:ext uri="{BB962C8B-B14F-4D97-AF65-F5344CB8AC3E}">
        <p14:creationId xmlns:p14="http://schemas.microsoft.com/office/powerpoint/2010/main" val="40979042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RDBMS Query vs Big Data Processing</a:t>
            </a:r>
            <a:endParaRPr lang="it-IT" dirty="0"/>
          </a:p>
        </p:txBody>
      </p:sp>
      <p:pic>
        <p:nvPicPr>
          <p:cNvPr id="4" name="Picture 3"/>
          <p:cNvPicPr>
            <a:picLocks noChangeAspect="1"/>
          </p:cNvPicPr>
          <p:nvPr/>
        </p:nvPicPr>
        <p:blipFill>
          <a:blip r:embed="rId2"/>
          <a:stretch>
            <a:fillRect/>
          </a:stretch>
        </p:blipFill>
        <p:spPr>
          <a:xfrm>
            <a:off x="884237" y="2759515"/>
            <a:ext cx="4268925" cy="2344097"/>
          </a:xfrm>
          <a:prstGeom prst="rect">
            <a:avLst/>
          </a:prstGeom>
        </p:spPr>
      </p:pic>
      <p:pic>
        <p:nvPicPr>
          <p:cNvPr id="5" name="Picture 4"/>
          <p:cNvPicPr>
            <a:picLocks noChangeAspect="1"/>
          </p:cNvPicPr>
          <p:nvPr/>
        </p:nvPicPr>
        <p:blipFill>
          <a:blip r:embed="rId3"/>
          <a:stretch>
            <a:fillRect/>
          </a:stretch>
        </p:blipFill>
        <p:spPr>
          <a:xfrm>
            <a:off x="6904037" y="1668462"/>
            <a:ext cx="4278454" cy="4526204"/>
          </a:xfrm>
          <a:prstGeom prst="rect">
            <a:avLst/>
          </a:prstGeom>
        </p:spPr>
      </p:pic>
    </p:spTree>
    <p:extLst>
      <p:ext uri="{BB962C8B-B14F-4D97-AF65-F5344CB8AC3E}">
        <p14:creationId xmlns:p14="http://schemas.microsoft.com/office/powerpoint/2010/main" val="39428276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a:t>
            </a:r>
            <a:endParaRPr lang="it-IT" dirty="0"/>
          </a:p>
        </p:txBody>
      </p:sp>
    </p:spTree>
    <p:extLst>
      <p:ext uri="{BB962C8B-B14F-4D97-AF65-F5344CB8AC3E}">
        <p14:creationId xmlns:p14="http://schemas.microsoft.com/office/powerpoint/2010/main" val="25383689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949047"/>
          </a:xfrm>
        </p:spPr>
        <p:txBody>
          <a:bodyPr/>
          <a:lstStyle/>
          <a:p>
            <a:pPr marL="0" indent="0">
              <a:buNone/>
            </a:pPr>
            <a:r>
              <a:rPr lang="en-US" dirty="0"/>
              <a:t>At the core of many big data implementations is an open source framework named Apache Hadoop</a:t>
            </a:r>
          </a:p>
          <a:p>
            <a:endParaRPr lang="it-IT" dirty="0"/>
          </a:p>
          <a:p>
            <a:r>
              <a:rPr lang="it-IT" dirty="0"/>
              <a:t>Core modules</a:t>
            </a:r>
          </a:p>
          <a:p>
            <a:pPr lvl="1"/>
            <a:r>
              <a:rPr lang="it-IT" b="1" dirty="0"/>
              <a:t>HDFS</a:t>
            </a:r>
          </a:p>
          <a:p>
            <a:pPr lvl="1"/>
            <a:r>
              <a:rPr lang="it-IT" b="1" dirty="0"/>
              <a:t>MapReduce</a:t>
            </a:r>
            <a:r>
              <a:rPr lang="it-IT" dirty="0"/>
              <a:t>: framework to compute distributed processing using Java language</a:t>
            </a:r>
          </a:p>
          <a:p>
            <a:pPr lvl="1"/>
            <a:r>
              <a:rPr lang="it-IT" dirty="0"/>
              <a:t>Common utilities</a:t>
            </a:r>
          </a:p>
          <a:p>
            <a:pPr lvl="1"/>
            <a:r>
              <a:rPr lang="it-IT" b="1" dirty="0"/>
              <a:t>YARN</a:t>
            </a:r>
            <a:r>
              <a:rPr lang="it-IT" dirty="0"/>
              <a:t>: job scheduler and cluster manager</a:t>
            </a:r>
          </a:p>
          <a:p>
            <a:endParaRPr lang="it-IT" dirty="0"/>
          </a:p>
        </p:txBody>
      </p:sp>
      <p:sp>
        <p:nvSpPr>
          <p:cNvPr id="2" name="Title 1"/>
          <p:cNvSpPr>
            <a:spLocks noGrp="1"/>
          </p:cNvSpPr>
          <p:nvPr>
            <p:ph type="title"/>
          </p:nvPr>
        </p:nvSpPr>
        <p:spPr/>
        <p:txBody>
          <a:bodyPr/>
          <a:lstStyle/>
          <a:p>
            <a:r>
              <a:rPr lang="it-IT" dirty="0"/>
              <a:t>Hadoop</a:t>
            </a:r>
          </a:p>
        </p:txBody>
      </p:sp>
    </p:spTree>
    <p:extLst>
      <p:ext uri="{BB962C8B-B14F-4D97-AF65-F5344CB8AC3E}">
        <p14:creationId xmlns:p14="http://schemas.microsoft.com/office/powerpoint/2010/main" val="16730070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HDFS data distrubution</a:t>
            </a:r>
          </a:p>
        </p:txBody>
      </p:sp>
      <p:grpSp>
        <p:nvGrpSpPr>
          <p:cNvPr id="11" name="Group 10"/>
          <p:cNvGrpSpPr/>
          <p:nvPr/>
        </p:nvGrpSpPr>
        <p:grpSpPr>
          <a:xfrm>
            <a:off x="846137" y="2201862"/>
            <a:ext cx="1143000" cy="3200396"/>
            <a:chOff x="1417637" y="2201862"/>
            <a:chExt cx="1143000" cy="3200396"/>
          </a:xfrm>
        </p:grpSpPr>
        <p:sp>
          <p:nvSpPr>
            <p:cNvPr id="5" name="Rectangle 4"/>
            <p:cNvSpPr/>
            <p:nvPr/>
          </p:nvSpPr>
          <p:spPr bwMode="auto">
            <a:xfrm>
              <a:off x="1417637" y="2201862"/>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6" name="Rectangle 5"/>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7" name="Rectangle 6"/>
            <p:cNvSpPr/>
            <p:nvPr/>
          </p:nvSpPr>
          <p:spPr bwMode="auto">
            <a:xfrm>
              <a:off x="1417637" y="4792658"/>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sp>
          <p:nvSpPr>
            <p:cNvPr id="8" name="Rectangle 7"/>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9" name="Rectangle 8"/>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sp>
        <p:nvSpPr>
          <p:cNvPr id="10" name="TextBox 9"/>
          <p:cNvSpPr txBox="1"/>
          <p:nvPr/>
        </p:nvSpPr>
        <p:spPr>
          <a:xfrm>
            <a:off x="503237" y="5554662"/>
            <a:ext cx="1828800" cy="627864"/>
          </a:xfrm>
          <a:prstGeom prst="rect">
            <a:avLst/>
          </a:prstGeom>
          <a:noFill/>
        </p:spPr>
        <p:txBody>
          <a:bodyPr wrap="square" lIns="182880" tIns="146304" rIns="182880" bIns="146304" rtlCol="0">
            <a:spAutoFit/>
          </a:bodyPr>
          <a:lstStyle/>
          <a:p>
            <a:pPr algn="ctr">
              <a:lnSpc>
                <a:spcPct val="90000"/>
              </a:lnSpc>
              <a:spcAft>
                <a:spcPts val="600"/>
              </a:spcAft>
            </a:pPr>
            <a:r>
              <a:rPr lang="it-IT" sz="2400" dirty="0">
                <a:gradFill>
                  <a:gsLst>
                    <a:gs pos="2917">
                      <a:schemeClr val="tx1"/>
                    </a:gs>
                    <a:gs pos="30000">
                      <a:schemeClr val="tx1"/>
                    </a:gs>
                  </a:gsLst>
                  <a:lin ang="5400000" scaled="0"/>
                </a:gradFill>
              </a:rPr>
              <a:t>Input file</a:t>
            </a:r>
          </a:p>
        </p:txBody>
      </p:sp>
      <p:grpSp>
        <p:nvGrpSpPr>
          <p:cNvPr id="39" name="Group 38"/>
          <p:cNvGrpSpPr/>
          <p:nvPr/>
        </p:nvGrpSpPr>
        <p:grpSpPr>
          <a:xfrm>
            <a:off x="3475037" y="2846386"/>
            <a:ext cx="8283570" cy="1912138"/>
            <a:chOff x="3475037" y="2846386"/>
            <a:chExt cx="8283570" cy="1912138"/>
          </a:xfrm>
        </p:grpSpPr>
        <p:grpSp>
          <p:nvGrpSpPr>
            <p:cNvPr id="12" name="Group 11"/>
            <p:cNvGrpSpPr/>
            <p:nvPr/>
          </p:nvGrpSpPr>
          <p:grpSpPr>
            <a:xfrm>
              <a:off x="3475037" y="2846386"/>
              <a:ext cx="1143000" cy="1904998"/>
              <a:chOff x="1417637" y="3497260"/>
              <a:chExt cx="1143000" cy="1904998"/>
            </a:xfrm>
          </p:grpSpPr>
          <p:sp>
            <p:nvSpPr>
              <p:cNvPr id="15" name="Rectangle 14"/>
              <p:cNvSpPr/>
              <p:nvPr/>
            </p:nvSpPr>
            <p:spPr bwMode="auto">
              <a:xfrm>
                <a:off x="1417637" y="4792658"/>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sp>
            <p:nvSpPr>
              <p:cNvPr id="16" name="Rectangle 15"/>
              <p:cNvSpPr/>
              <p:nvPr/>
            </p:nvSpPr>
            <p:spPr bwMode="auto">
              <a:xfrm>
                <a:off x="1417637" y="3497260"/>
                <a:ext cx="1143000" cy="6096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7" name="Rectangle 16"/>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18" name="Group 17"/>
            <p:cNvGrpSpPr/>
            <p:nvPr/>
          </p:nvGrpSpPr>
          <p:grpSpPr>
            <a:xfrm>
              <a:off x="7046909" y="2846386"/>
              <a:ext cx="1143000" cy="1904998"/>
              <a:chOff x="1417637" y="2201862"/>
              <a:chExt cx="1143000" cy="1904998"/>
            </a:xfrm>
          </p:grpSpPr>
          <p:sp>
            <p:nvSpPr>
              <p:cNvPr id="19" name="Rectangle 18"/>
              <p:cNvSpPr/>
              <p:nvPr/>
            </p:nvSpPr>
            <p:spPr bwMode="auto">
              <a:xfrm>
                <a:off x="1417637" y="2201862"/>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20" name="Rectangle 19"/>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21" name="Rectangle 20"/>
              <p:cNvSpPr/>
              <p:nvPr/>
            </p:nvSpPr>
            <p:spPr bwMode="auto">
              <a:xfrm>
                <a:off x="1417637" y="3497260"/>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grpSp>
        <p:grpSp>
          <p:nvGrpSpPr>
            <p:cNvPr id="24" name="Group 23"/>
            <p:cNvGrpSpPr/>
            <p:nvPr/>
          </p:nvGrpSpPr>
          <p:grpSpPr>
            <a:xfrm>
              <a:off x="5259386" y="2846386"/>
              <a:ext cx="1143000" cy="1904998"/>
              <a:chOff x="1417637" y="2849561"/>
              <a:chExt cx="1143000" cy="1904998"/>
            </a:xfrm>
          </p:grpSpPr>
          <p:sp>
            <p:nvSpPr>
              <p:cNvPr id="25" name="Rectangle 24"/>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28" name="Rectangle 27"/>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29" name="Rectangle 28"/>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30" name="Group 29"/>
            <p:cNvGrpSpPr/>
            <p:nvPr/>
          </p:nvGrpSpPr>
          <p:grpSpPr>
            <a:xfrm>
              <a:off x="8831258" y="2853526"/>
              <a:ext cx="1143000" cy="1904998"/>
              <a:chOff x="1417637" y="2849561"/>
              <a:chExt cx="1143000" cy="1904998"/>
            </a:xfrm>
          </p:grpSpPr>
          <p:sp>
            <p:nvSpPr>
              <p:cNvPr id="31" name="Rectangle 30"/>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32" name="Rectangle 31"/>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33" name="Rectangle 32"/>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grpSp>
        <p:grpSp>
          <p:nvGrpSpPr>
            <p:cNvPr id="34" name="Group 33"/>
            <p:cNvGrpSpPr/>
            <p:nvPr/>
          </p:nvGrpSpPr>
          <p:grpSpPr>
            <a:xfrm>
              <a:off x="10615607" y="2846386"/>
              <a:ext cx="1143000" cy="1904998"/>
              <a:chOff x="1417637" y="2849561"/>
              <a:chExt cx="1143000" cy="1904998"/>
            </a:xfrm>
          </p:grpSpPr>
          <p:sp>
            <p:nvSpPr>
              <p:cNvPr id="35" name="Rectangle 34"/>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36" name="Rectangle 35"/>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37" name="Rectangle 36"/>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grpSp>
      <p:sp>
        <p:nvSpPr>
          <p:cNvPr id="40" name="Right Arrow 39"/>
          <p:cNvSpPr/>
          <p:nvPr/>
        </p:nvSpPr>
        <p:spPr bwMode="auto">
          <a:xfrm>
            <a:off x="2389187" y="3684585"/>
            <a:ext cx="685800" cy="2286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p:cNvSpPr txBox="1"/>
          <p:nvPr/>
        </p:nvSpPr>
        <p:spPr>
          <a:xfrm>
            <a:off x="3305966" y="2225662"/>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1</a:t>
            </a:r>
          </a:p>
        </p:txBody>
      </p:sp>
      <p:sp>
        <p:nvSpPr>
          <p:cNvPr id="42" name="TextBox 41"/>
          <p:cNvSpPr txBox="1"/>
          <p:nvPr/>
        </p:nvSpPr>
        <p:spPr>
          <a:xfrm>
            <a:off x="5091901" y="2218522"/>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2</a:t>
            </a:r>
          </a:p>
        </p:txBody>
      </p:sp>
      <p:sp>
        <p:nvSpPr>
          <p:cNvPr id="43" name="TextBox 42"/>
          <p:cNvSpPr txBox="1"/>
          <p:nvPr/>
        </p:nvSpPr>
        <p:spPr>
          <a:xfrm>
            <a:off x="6879424" y="2225662"/>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3</a:t>
            </a:r>
          </a:p>
        </p:txBody>
      </p:sp>
      <p:sp>
        <p:nvSpPr>
          <p:cNvPr id="44" name="TextBox 43"/>
          <p:cNvSpPr txBox="1"/>
          <p:nvPr/>
        </p:nvSpPr>
        <p:spPr>
          <a:xfrm>
            <a:off x="8663773" y="2230410"/>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4</a:t>
            </a:r>
          </a:p>
        </p:txBody>
      </p:sp>
      <p:sp>
        <p:nvSpPr>
          <p:cNvPr id="45" name="TextBox 44"/>
          <p:cNvSpPr txBox="1"/>
          <p:nvPr/>
        </p:nvSpPr>
        <p:spPr>
          <a:xfrm>
            <a:off x="10448122" y="2230401"/>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5</a:t>
            </a:r>
          </a:p>
        </p:txBody>
      </p:sp>
    </p:spTree>
    <p:extLst>
      <p:ext uri="{BB962C8B-B14F-4D97-AF65-F5344CB8AC3E}">
        <p14:creationId xmlns:p14="http://schemas.microsoft.com/office/powerpoint/2010/main" val="7362392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MapReduce</a:t>
            </a:r>
          </a:p>
        </p:txBody>
      </p:sp>
      <p:sp>
        <p:nvSpPr>
          <p:cNvPr id="5" name="Title 2"/>
          <p:cNvSpPr txBox="1">
            <a:spLocks/>
          </p:cNvSpPr>
          <p:nvPr/>
        </p:nvSpPr>
        <p:spPr bwMode="ltGray">
          <a:xfrm>
            <a:off x="275483" y="1619890"/>
            <a:ext cx="4507352" cy="489774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alpha val="92000"/>
            </a:schemeClr>
          </a:solidFill>
          <a:ln>
            <a:noFill/>
          </a:ln>
          <a:extLst/>
        </p:spPr>
        <p:txBody>
          <a:bodyPr vert="horz" wrap="square" lIns="326426" tIns="886014" rIns="274281" bIns="88601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342834" indent="-342834" defTabSz="951304">
              <a:spcAft>
                <a:spcPts val="600"/>
              </a:spcAft>
              <a:buFont typeface="Arial" panose="020B0604020202020204" pitchFamily="34" charset="0"/>
              <a:buChar char="•"/>
            </a:pPr>
            <a:r>
              <a:rPr lang="en-US" sz="2400" kern="0" spc="0" dirty="0">
                <a:solidFill>
                  <a:schemeClr val="bg1"/>
                </a:solidFill>
              </a:rPr>
              <a:t>Programming framework (library and runtime) for analyzing datasets stored in HDFS</a:t>
            </a:r>
          </a:p>
          <a:p>
            <a:pPr marL="342834" indent="-342834" defTabSz="951304">
              <a:spcAft>
                <a:spcPts val="600"/>
              </a:spcAft>
              <a:buFont typeface="Arial" panose="020B0604020202020204" pitchFamily="34" charset="0"/>
              <a:buChar char="•"/>
            </a:pPr>
            <a:r>
              <a:rPr lang="en-US" sz="2400" kern="0" spc="0" dirty="0">
                <a:solidFill>
                  <a:schemeClr val="bg1"/>
                </a:solidFill>
              </a:rPr>
              <a:t>Composed of user-supplied Map and Reduce functions:</a:t>
            </a:r>
          </a:p>
          <a:p>
            <a:pPr marL="692017" indent="-346008" defTabSz="951304">
              <a:spcAft>
                <a:spcPts val="600"/>
              </a:spcAft>
              <a:buFont typeface="Arial" panose="020B0604020202020204" pitchFamily="34" charset="0"/>
              <a:buChar char="•"/>
            </a:pPr>
            <a:r>
              <a:rPr lang="en-US" sz="2000" kern="0" spc="0" dirty="0">
                <a:solidFill>
                  <a:schemeClr val="bg1"/>
                </a:solidFill>
              </a:rPr>
              <a:t>Map() - subdivide and conquer</a:t>
            </a:r>
          </a:p>
          <a:p>
            <a:pPr marL="692017" indent="-346008" defTabSz="951304">
              <a:spcAft>
                <a:spcPts val="600"/>
              </a:spcAft>
              <a:buFont typeface="Arial" panose="020B0604020202020204" pitchFamily="34" charset="0"/>
              <a:buChar char="•"/>
            </a:pPr>
            <a:r>
              <a:rPr lang="en-US" sz="2000" kern="0" spc="0" dirty="0">
                <a:solidFill>
                  <a:schemeClr val="bg1"/>
                </a:solidFill>
              </a:rPr>
              <a:t>Reduce() - combine and reduce cardinality</a:t>
            </a:r>
          </a:p>
        </p:txBody>
      </p:sp>
      <p:sp>
        <p:nvSpPr>
          <p:cNvPr id="3" name="TextBox 2"/>
          <p:cNvSpPr txBox="1"/>
          <p:nvPr/>
        </p:nvSpPr>
        <p:spPr>
          <a:xfrm>
            <a:off x="6548278" y="2214866"/>
            <a:ext cx="5376974" cy="523915"/>
          </a:xfrm>
          <a:prstGeom prst="rect">
            <a:avLst/>
          </a:prstGeom>
          <a:noFill/>
          <a:ln>
            <a:solidFill>
              <a:schemeClr val="accent3"/>
            </a:solidFill>
          </a:ln>
        </p:spPr>
        <p:txBody>
          <a:bodyPr wrap="square" lIns="182854" tIns="146283" rIns="182854" bIns="146283" rtlCol="0">
            <a:spAutoFit/>
          </a:bodyPr>
          <a:lstStyle/>
          <a:p>
            <a:pPr marL="234904" indent="-234904" defTabSz="932597">
              <a:lnSpc>
                <a:spcPct val="90000"/>
              </a:lnSpc>
            </a:pPr>
            <a:r>
              <a:rPr lang="en-US" sz="1649" kern="0" dirty="0">
                <a:gradFill>
                  <a:gsLst>
                    <a:gs pos="2917">
                      <a:schemeClr val="tx1"/>
                    </a:gs>
                    <a:gs pos="30000">
                      <a:schemeClr val="tx1"/>
                    </a:gs>
                  </a:gsLst>
                  <a:lin ang="5400000" scaled="0"/>
                </a:gradFill>
              </a:rPr>
              <a:t>1. Divide a large problem into sub-problems.</a:t>
            </a:r>
          </a:p>
        </p:txBody>
      </p:sp>
      <p:sp>
        <p:nvSpPr>
          <p:cNvPr id="4" name="Rectangle 3"/>
          <p:cNvSpPr/>
          <p:nvPr/>
        </p:nvSpPr>
        <p:spPr bwMode="auto">
          <a:xfrm>
            <a:off x="6943800" y="2976753"/>
            <a:ext cx="832427" cy="44178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8" name="Right Arrow 7"/>
          <p:cNvSpPr/>
          <p:nvPr/>
        </p:nvSpPr>
        <p:spPr bwMode="auto">
          <a:xfrm>
            <a:off x="7866903" y="3092064"/>
            <a:ext cx="616497" cy="203906"/>
          </a:xfrm>
          <a:prstGeom prst="right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9" name="Rectangle 8"/>
          <p:cNvSpPr/>
          <p:nvPr/>
        </p:nvSpPr>
        <p:spPr bwMode="auto">
          <a:xfrm>
            <a:off x="8600398" y="305409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1" name="Rectangle 10"/>
          <p:cNvSpPr/>
          <p:nvPr/>
        </p:nvSpPr>
        <p:spPr bwMode="auto">
          <a:xfrm>
            <a:off x="9151537" y="305409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2" name="Rectangle 11"/>
          <p:cNvSpPr/>
          <p:nvPr/>
        </p:nvSpPr>
        <p:spPr bwMode="auto">
          <a:xfrm>
            <a:off x="9732893" y="3050827"/>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3" name="TextBox 12"/>
          <p:cNvSpPr txBox="1"/>
          <p:nvPr/>
        </p:nvSpPr>
        <p:spPr>
          <a:xfrm>
            <a:off x="10020268" y="2742839"/>
            <a:ext cx="1497411" cy="747314"/>
          </a:xfrm>
          <a:prstGeom prst="rect">
            <a:avLst/>
          </a:prstGeom>
          <a:noFill/>
        </p:spPr>
        <p:txBody>
          <a:bodyPr wrap="square" lIns="182854" tIns="146283" rIns="182854" bIns="146283" rtlCol="0">
            <a:spAutoFit/>
          </a:bodyPr>
          <a:lstStyle/>
          <a:p>
            <a:pPr defTabSz="932597">
              <a:lnSpc>
                <a:spcPct val="90000"/>
              </a:lnSpc>
            </a:pPr>
            <a:r>
              <a:rPr lang="en-US" sz="3199" kern="0" dirty="0">
                <a:solidFill>
                  <a:schemeClr val="accent3"/>
                </a:solidFill>
              </a:rPr>
              <a:t>………</a:t>
            </a:r>
          </a:p>
        </p:txBody>
      </p:sp>
      <p:sp>
        <p:nvSpPr>
          <p:cNvPr id="14" name="TextBox 13"/>
          <p:cNvSpPr txBox="1"/>
          <p:nvPr/>
        </p:nvSpPr>
        <p:spPr>
          <a:xfrm>
            <a:off x="6628714" y="3613669"/>
            <a:ext cx="5306644" cy="572383"/>
          </a:xfrm>
          <a:prstGeom prst="rect">
            <a:avLst/>
          </a:prstGeom>
          <a:noFill/>
          <a:ln>
            <a:solidFill>
              <a:schemeClr val="accent3"/>
            </a:solidFill>
          </a:ln>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2. </a:t>
            </a:r>
            <a:r>
              <a:rPr lang="en-US" sz="1599" kern="0" dirty="0">
                <a:gradFill>
                  <a:gsLst>
                    <a:gs pos="2917">
                      <a:schemeClr val="tx1"/>
                    </a:gs>
                    <a:gs pos="30000">
                      <a:schemeClr val="tx1"/>
                    </a:gs>
                  </a:gsLst>
                  <a:lin ang="5400000" scaled="0"/>
                </a:gradFill>
              </a:rPr>
              <a:t>Perform the same function on all sub-problems.</a:t>
            </a:r>
            <a:endParaRPr lang="en-US" sz="1750" kern="0" dirty="0">
              <a:gradFill>
                <a:gsLst>
                  <a:gs pos="2917">
                    <a:schemeClr val="tx1"/>
                  </a:gs>
                  <a:gs pos="30000">
                    <a:schemeClr val="tx1"/>
                  </a:gs>
                </a:gsLst>
                <a:lin ang="5400000" scaled="0"/>
              </a:gradFill>
            </a:endParaRPr>
          </a:p>
        </p:txBody>
      </p:sp>
      <p:sp>
        <p:nvSpPr>
          <p:cNvPr id="16" name="Rectangle 15"/>
          <p:cNvSpPr/>
          <p:nvPr/>
        </p:nvSpPr>
        <p:spPr bwMode="auto">
          <a:xfrm>
            <a:off x="7221184" y="4341155"/>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7" name="TextBox 16"/>
          <p:cNvSpPr txBox="1"/>
          <p:nvPr/>
        </p:nvSpPr>
        <p:spPr>
          <a:xfrm>
            <a:off x="6984847"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18" name="TextBox 17"/>
          <p:cNvSpPr txBox="1"/>
          <p:nvPr/>
        </p:nvSpPr>
        <p:spPr>
          <a:xfrm>
            <a:off x="6663878" y="5046580"/>
            <a:ext cx="5306644" cy="572383"/>
          </a:xfrm>
          <a:prstGeom prst="rect">
            <a:avLst/>
          </a:prstGeom>
          <a:noFill/>
          <a:ln>
            <a:solidFill>
              <a:schemeClr val="accent3"/>
            </a:solidFill>
          </a:ln>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3. </a:t>
            </a:r>
            <a:r>
              <a:rPr lang="en-US" sz="1599" kern="0" dirty="0">
                <a:gradFill>
                  <a:gsLst>
                    <a:gs pos="2917">
                      <a:schemeClr val="tx1"/>
                    </a:gs>
                    <a:gs pos="30000">
                      <a:schemeClr val="tx1"/>
                    </a:gs>
                  </a:gsLst>
                  <a:lin ang="5400000" scaled="0"/>
                </a:gradFill>
              </a:rPr>
              <a:t>Combine the output from all sub-functions.</a:t>
            </a:r>
            <a:endParaRPr lang="en-US" sz="1750" kern="0" dirty="0">
              <a:gradFill>
                <a:gsLst>
                  <a:gs pos="2917">
                    <a:schemeClr val="tx1"/>
                  </a:gs>
                  <a:gs pos="30000">
                    <a:schemeClr val="tx1"/>
                  </a:gs>
                </a:gsLst>
                <a:lin ang="5400000" scaled="0"/>
              </a:gradFill>
            </a:endParaRPr>
          </a:p>
        </p:txBody>
      </p:sp>
      <p:sp>
        <p:nvSpPr>
          <p:cNvPr id="10" name="Curved Up Arrow 9"/>
          <p:cNvSpPr/>
          <p:nvPr/>
        </p:nvSpPr>
        <p:spPr bwMode="auto">
          <a:xfrm rot="5400000" flipH="1">
            <a:off x="6918370" y="4387015"/>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9" name="Rectangle 18"/>
          <p:cNvSpPr/>
          <p:nvPr/>
        </p:nvSpPr>
        <p:spPr bwMode="auto">
          <a:xfrm>
            <a:off x="8708094" y="4355007"/>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0" name="TextBox 19"/>
          <p:cNvSpPr txBox="1"/>
          <p:nvPr/>
        </p:nvSpPr>
        <p:spPr>
          <a:xfrm>
            <a:off x="8485610"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21" name="Curved Up Arrow 20"/>
          <p:cNvSpPr/>
          <p:nvPr/>
        </p:nvSpPr>
        <p:spPr bwMode="auto">
          <a:xfrm rot="5400000" flipH="1">
            <a:off x="8405281" y="4400867"/>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2" name="Rectangle 21"/>
          <p:cNvSpPr/>
          <p:nvPr/>
        </p:nvSpPr>
        <p:spPr bwMode="auto">
          <a:xfrm>
            <a:off x="10246642" y="4350443"/>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3" name="TextBox 22"/>
          <p:cNvSpPr txBox="1"/>
          <p:nvPr/>
        </p:nvSpPr>
        <p:spPr>
          <a:xfrm>
            <a:off x="9996452"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24" name="Curved Up Arrow 23"/>
          <p:cNvSpPr/>
          <p:nvPr/>
        </p:nvSpPr>
        <p:spPr bwMode="auto">
          <a:xfrm rot="5400000" flipH="1">
            <a:off x="9943829" y="4396302"/>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5" name="Isosceles Triangle 24"/>
          <p:cNvSpPr/>
          <p:nvPr/>
        </p:nvSpPr>
        <p:spPr bwMode="auto">
          <a:xfrm flipV="1">
            <a:off x="7148555" y="5734186"/>
            <a:ext cx="4256413" cy="568083"/>
          </a:xfrm>
          <a:prstGeom prst="triangle">
            <a:avLst>
              <a:gd name="adj" fmla="val 48320"/>
            </a:avLst>
          </a:prstGeom>
          <a:solidFill>
            <a:schemeClr val="bg1"/>
          </a:solidFill>
          <a:ln>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6" name="Rectangle 25"/>
          <p:cNvSpPr/>
          <p:nvPr/>
        </p:nvSpPr>
        <p:spPr bwMode="auto">
          <a:xfrm>
            <a:off x="8074770" y="575288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7" name="Rectangle 26"/>
          <p:cNvSpPr/>
          <p:nvPr/>
        </p:nvSpPr>
        <p:spPr bwMode="auto">
          <a:xfrm>
            <a:off x="8994977" y="592291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8" name="Rectangle 27"/>
          <p:cNvSpPr/>
          <p:nvPr/>
        </p:nvSpPr>
        <p:spPr bwMode="auto">
          <a:xfrm>
            <a:off x="9546115" y="5740512"/>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9" name="Rectangle 28"/>
          <p:cNvSpPr/>
          <p:nvPr/>
        </p:nvSpPr>
        <p:spPr bwMode="auto">
          <a:xfrm>
            <a:off x="8546887" y="6359884"/>
            <a:ext cx="1037345" cy="55054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kern="0" dirty="0">
                <a:gradFill>
                  <a:gsLst>
                    <a:gs pos="0">
                      <a:srgbClr val="FFFFFF"/>
                    </a:gs>
                    <a:gs pos="100000">
                      <a:srgbClr val="FFFFFF"/>
                    </a:gs>
                  </a:gsLst>
                  <a:lin ang="5400000" scaled="0"/>
                </a:gradFill>
              </a:rPr>
              <a:t>Output</a:t>
            </a:r>
          </a:p>
        </p:txBody>
      </p:sp>
      <p:sp>
        <p:nvSpPr>
          <p:cNvPr id="15" name="Left Brace 14"/>
          <p:cNvSpPr/>
          <p:nvPr/>
        </p:nvSpPr>
        <p:spPr>
          <a:xfrm>
            <a:off x="6127133" y="2299199"/>
            <a:ext cx="433520" cy="2707411"/>
          </a:xfrm>
          <a:prstGeom prst="leftBrac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kern="0" dirty="0">
              <a:solidFill>
                <a:sysClr val="windowText" lastClr="000000"/>
              </a:solidFill>
            </a:endParaRPr>
          </a:p>
        </p:txBody>
      </p:sp>
      <p:sp>
        <p:nvSpPr>
          <p:cNvPr id="30" name="Left Brace 29"/>
          <p:cNvSpPr/>
          <p:nvPr/>
        </p:nvSpPr>
        <p:spPr>
          <a:xfrm>
            <a:off x="6250654" y="5295124"/>
            <a:ext cx="343672" cy="1306486"/>
          </a:xfrm>
          <a:prstGeom prst="leftBrac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kern="0" dirty="0">
              <a:solidFill>
                <a:sysClr val="windowText" lastClr="000000"/>
              </a:solidFill>
            </a:endParaRPr>
          </a:p>
        </p:txBody>
      </p:sp>
      <p:sp>
        <p:nvSpPr>
          <p:cNvPr id="31" name="TextBox 30"/>
          <p:cNvSpPr txBox="1"/>
          <p:nvPr/>
        </p:nvSpPr>
        <p:spPr>
          <a:xfrm>
            <a:off x="5195318" y="3337680"/>
            <a:ext cx="1359558" cy="572383"/>
          </a:xfrm>
          <a:prstGeom prst="rect">
            <a:avLst/>
          </a:prstGeom>
          <a:noFill/>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Map()</a:t>
            </a:r>
          </a:p>
        </p:txBody>
      </p:sp>
      <p:sp>
        <p:nvSpPr>
          <p:cNvPr id="32" name="TextBox 31"/>
          <p:cNvSpPr txBox="1"/>
          <p:nvPr/>
        </p:nvSpPr>
        <p:spPr>
          <a:xfrm>
            <a:off x="5026981" y="5651476"/>
            <a:ext cx="1359558" cy="572422"/>
          </a:xfrm>
          <a:prstGeom prst="rect">
            <a:avLst/>
          </a:prstGeom>
          <a:noFill/>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Reduce()</a:t>
            </a:r>
          </a:p>
        </p:txBody>
      </p:sp>
    </p:spTree>
    <p:extLst>
      <p:ext uri="{BB962C8B-B14F-4D97-AF65-F5344CB8AC3E}">
        <p14:creationId xmlns:p14="http://schemas.microsoft.com/office/powerpoint/2010/main" val="27670145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program</a:t>
            </a:r>
            <a:br>
              <a:rPr lang="en-US" dirty="0"/>
            </a:br>
            <a:endParaRPr lang="en-US" dirty="0"/>
          </a:p>
        </p:txBody>
      </p:sp>
      <p:sp>
        <p:nvSpPr>
          <p:cNvPr id="3" name="Content Placeholder 2"/>
          <p:cNvSpPr>
            <a:spLocks noGrp="1"/>
          </p:cNvSpPr>
          <p:nvPr>
            <p:ph type="body" sz="quarter" idx="10"/>
          </p:nvPr>
        </p:nvSpPr>
        <p:spPr>
          <a:xfrm>
            <a:off x="274643" y="1212853"/>
            <a:ext cx="5486399" cy="5161735"/>
          </a:xfrm>
        </p:spPr>
        <p:txBody>
          <a:bodyPr/>
          <a:lstStyle/>
          <a:p>
            <a:r>
              <a:rPr lang="en-US" dirty="0"/>
              <a:t>Programs = Sequence of “map” and “reduce” tasks. </a:t>
            </a:r>
          </a:p>
          <a:p>
            <a:endParaRPr lang="en-US" dirty="0"/>
          </a:p>
          <a:p>
            <a:r>
              <a:rPr lang="en-US" dirty="0"/>
              <a:t>Process large volumes of data in parallel </a:t>
            </a:r>
          </a:p>
          <a:p>
            <a:endParaRPr lang="en-US" dirty="0"/>
          </a:p>
          <a:p>
            <a:r>
              <a:rPr lang="en-US" dirty="0"/>
              <a:t>Divides the work into independent tasks across a large number of computers</a:t>
            </a:r>
          </a:p>
        </p:txBody>
      </p:sp>
      <p:sp>
        <p:nvSpPr>
          <p:cNvPr id="5" name="TextBox 4"/>
          <p:cNvSpPr txBox="1">
            <a:spLocks/>
          </p:cNvSpPr>
          <p:nvPr/>
        </p:nvSpPr>
        <p:spPr>
          <a:xfrm>
            <a:off x="6395871"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Twinkle, twinkle, little star</a:t>
            </a:r>
          </a:p>
        </p:txBody>
      </p:sp>
      <p:sp>
        <p:nvSpPr>
          <p:cNvPr id="7" name="TextBox 6"/>
          <p:cNvSpPr txBox="1">
            <a:spLocks/>
          </p:cNvSpPr>
          <p:nvPr/>
        </p:nvSpPr>
        <p:spPr>
          <a:xfrm>
            <a:off x="7972416" y="478160"/>
            <a:ext cx="1212384" cy="990628"/>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How I wonder what you are</a:t>
            </a:r>
          </a:p>
        </p:txBody>
      </p:sp>
      <p:sp>
        <p:nvSpPr>
          <p:cNvPr id="8" name="TextBox 7"/>
          <p:cNvSpPr txBox="1">
            <a:spLocks/>
          </p:cNvSpPr>
          <p:nvPr/>
        </p:nvSpPr>
        <p:spPr>
          <a:xfrm>
            <a:off x="9548960"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Up above the world so high</a:t>
            </a:r>
          </a:p>
        </p:txBody>
      </p:sp>
      <p:sp>
        <p:nvSpPr>
          <p:cNvPr id="9" name="TextBox 8"/>
          <p:cNvSpPr txBox="1">
            <a:spLocks/>
          </p:cNvSpPr>
          <p:nvPr/>
        </p:nvSpPr>
        <p:spPr>
          <a:xfrm>
            <a:off x="11066842"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Like a diamond in the sky</a:t>
            </a:r>
          </a:p>
        </p:txBody>
      </p:sp>
      <p:sp>
        <p:nvSpPr>
          <p:cNvPr id="10" name="TextBox 9"/>
          <p:cNvSpPr txBox="1"/>
          <p:nvPr/>
        </p:nvSpPr>
        <p:spPr>
          <a:xfrm>
            <a:off x="6537719"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1" name="TextBox 10"/>
          <p:cNvSpPr txBox="1"/>
          <p:nvPr/>
        </p:nvSpPr>
        <p:spPr>
          <a:xfrm>
            <a:off x="11208690"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2" name="TextBox 11"/>
          <p:cNvSpPr txBox="1"/>
          <p:nvPr/>
        </p:nvSpPr>
        <p:spPr>
          <a:xfrm>
            <a:off x="9690808"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3" name="TextBox 12"/>
          <p:cNvSpPr txBox="1"/>
          <p:nvPr/>
        </p:nvSpPr>
        <p:spPr>
          <a:xfrm>
            <a:off x="8114263"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cxnSp>
        <p:nvCxnSpPr>
          <p:cNvPr id="15" name="Straight Arrow Connector 14"/>
          <p:cNvCxnSpPr>
            <a:stCxn id="5" idx="2"/>
            <a:endCxn id="10" idx="0"/>
          </p:cNvCxnSpPr>
          <p:nvPr/>
        </p:nvCxnSpPr>
        <p:spPr>
          <a:xfrm>
            <a:off x="7002063"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2"/>
            <a:endCxn id="13" idx="0"/>
          </p:cNvCxnSpPr>
          <p:nvPr/>
        </p:nvCxnSpPr>
        <p:spPr>
          <a:xfrm>
            <a:off x="8578608" y="1468788"/>
            <a:ext cx="0" cy="5174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12" idx="0"/>
          </p:cNvCxnSpPr>
          <p:nvPr/>
        </p:nvCxnSpPr>
        <p:spPr>
          <a:xfrm>
            <a:off x="10155152"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2"/>
            <a:endCxn id="11" idx="0"/>
          </p:cNvCxnSpPr>
          <p:nvPr/>
        </p:nvCxnSpPr>
        <p:spPr>
          <a:xfrm>
            <a:off x="11673034"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2"/>
          </p:cNvCxnSpPr>
          <p:nvPr/>
        </p:nvCxnSpPr>
        <p:spPr>
          <a:xfrm flipH="1">
            <a:off x="6999577" y="2368581"/>
            <a:ext cx="2487"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p:cNvCxnSpPr>
          <p:nvPr/>
        </p:nvCxnSpPr>
        <p:spPr>
          <a:xfrm>
            <a:off x="11673034"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2"/>
          </p:cNvCxnSpPr>
          <p:nvPr/>
        </p:nvCxnSpPr>
        <p:spPr>
          <a:xfrm>
            <a:off x="10155152"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2"/>
          </p:cNvCxnSpPr>
          <p:nvPr/>
        </p:nvCxnSpPr>
        <p:spPr>
          <a:xfrm>
            <a:off x="8578608"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535698" y="2716661"/>
            <a:ext cx="928959" cy="766513"/>
          </a:xfrm>
          <a:prstGeom prst="rect">
            <a:avLst/>
          </a:prstGeom>
          <a:noFill/>
        </p:spPr>
        <p:txBody>
          <a:bodyPr wrap="none" rtlCol="0">
            <a:spAutoFit/>
          </a:bodyPr>
          <a:lstStyle/>
          <a:p>
            <a:pPr defTabSz="932597"/>
            <a:r>
              <a:rPr lang="en-US" sz="1428" kern="0" dirty="0">
                <a:solidFill>
                  <a:sysClr val="windowText" lastClr="000000"/>
                </a:solidFill>
              </a:rPr>
              <a:t>twinkle 2</a:t>
            </a:r>
          </a:p>
          <a:p>
            <a:pPr defTabSz="932597"/>
            <a:r>
              <a:rPr lang="en-US" sz="1428" kern="0" dirty="0">
                <a:solidFill>
                  <a:sysClr val="windowText" lastClr="000000"/>
                </a:solidFill>
              </a:rPr>
              <a:t>little 1</a:t>
            </a:r>
          </a:p>
          <a:p>
            <a:pPr defTabSz="932597"/>
            <a:r>
              <a:rPr lang="en-US" sz="1428" kern="0" dirty="0">
                <a:solidFill>
                  <a:sysClr val="windowText" lastClr="000000"/>
                </a:solidFill>
              </a:rPr>
              <a:t>star 1</a:t>
            </a:r>
          </a:p>
        </p:txBody>
      </p:sp>
      <p:sp>
        <p:nvSpPr>
          <p:cNvPr id="33" name="TextBox 32"/>
          <p:cNvSpPr txBox="1"/>
          <p:nvPr/>
        </p:nvSpPr>
        <p:spPr>
          <a:xfrm>
            <a:off x="8205517" y="2716661"/>
            <a:ext cx="964927" cy="1438856"/>
          </a:xfrm>
          <a:prstGeom prst="rect">
            <a:avLst/>
          </a:prstGeom>
          <a:noFill/>
        </p:spPr>
        <p:txBody>
          <a:bodyPr wrap="none" rtlCol="0">
            <a:spAutoFit/>
          </a:bodyPr>
          <a:lstStyle/>
          <a:p>
            <a:pPr defTabSz="932597"/>
            <a:r>
              <a:rPr lang="en-US" sz="1428" kern="0" dirty="0">
                <a:solidFill>
                  <a:sysClr val="windowText" lastClr="000000"/>
                </a:solidFill>
              </a:rPr>
              <a:t>how 1</a:t>
            </a:r>
          </a:p>
          <a:p>
            <a:pPr defTabSz="932597"/>
            <a:r>
              <a:rPr lang="en-US" sz="1428" kern="0" dirty="0">
                <a:solidFill>
                  <a:sysClr val="windowText" lastClr="000000"/>
                </a:solidFill>
              </a:rPr>
              <a:t>I 1</a:t>
            </a:r>
          </a:p>
          <a:p>
            <a:pPr defTabSz="932597"/>
            <a:r>
              <a:rPr lang="en-US" sz="1428" kern="0" dirty="0">
                <a:solidFill>
                  <a:sysClr val="windowText" lastClr="000000"/>
                </a:solidFill>
              </a:rPr>
              <a:t>wonder 1</a:t>
            </a:r>
          </a:p>
          <a:p>
            <a:pPr defTabSz="932597"/>
            <a:r>
              <a:rPr lang="en-US" sz="1428" kern="0" dirty="0">
                <a:solidFill>
                  <a:sysClr val="windowText" lastClr="000000"/>
                </a:solidFill>
              </a:rPr>
              <a:t>what 1</a:t>
            </a:r>
          </a:p>
          <a:p>
            <a:pPr defTabSz="932597"/>
            <a:r>
              <a:rPr lang="en-US" sz="1428" kern="0" dirty="0">
                <a:solidFill>
                  <a:sysClr val="windowText" lastClr="000000"/>
                </a:solidFill>
              </a:rPr>
              <a:t>you 1</a:t>
            </a:r>
          </a:p>
          <a:p>
            <a:pPr defTabSz="932597"/>
            <a:r>
              <a:rPr lang="en-US" sz="1428" kern="0" dirty="0">
                <a:solidFill>
                  <a:sysClr val="windowText" lastClr="000000"/>
                </a:solidFill>
              </a:rPr>
              <a:t>are 1</a:t>
            </a:r>
          </a:p>
        </p:txBody>
      </p:sp>
      <p:sp>
        <p:nvSpPr>
          <p:cNvPr id="34" name="TextBox 33"/>
          <p:cNvSpPr txBox="1"/>
          <p:nvPr/>
        </p:nvSpPr>
        <p:spPr>
          <a:xfrm>
            <a:off x="9680863" y="2716661"/>
            <a:ext cx="842308" cy="1438856"/>
          </a:xfrm>
          <a:prstGeom prst="rect">
            <a:avLst/>
          </a:prstGeom>
          <a:noFill/>
        </p:spPr>
        <p:txBody>
          <a:bodyPr wrap="none" rtlCol="0">
            <a:spAutoFit/>
          </a:bodyPr>
          <a:lstStyle/>
          <a:p>
            <a:pPr defTabSz="932597"/>
            <a:r>
              <a:rPr lang="en-US" sz="1428" kern="0" dirty="0">
                <a:solidFill>
                  <a:sysClr val="windowText" lastClr="000000"/>
                </a:solidFill>
              </a:rPr>
              <a:t>up 1</a:t>
            </a:r>
          </a:p>
          <a:p>
            <a:pPr defTabSz="932597"/>
            <a:r>
              <a:rPr lang="en-US" sz="1428" kern="0" dirty="0">
                <a:solidFill>
                  <a:sysClr val="windowText" lastClr="000000"/>
                </a:solidFill>
              </a:rPr>
              <a:t>above 1</a:t>
            </a:r>
          </a:p>
          <a:p>
            <a:pPr defTabSz="932597"/>
            <a:r>
              <a:rPr lang="en-US" sz="1428" kern="0" dirty="0">
                <a:solidFill>
                  <a:sysClr val="windowText" lastClr="000000"/>
                </a:solidFill>
              </a:rPr>
              <a:t>the 1</a:t>
            </a:r>
          </a:p>
          <a:p>
            <a:pPr defTabSz="932597"/>
            <a:r>
              <a:rPr lang="en-US" sz="1428" kern="0" dirty="0">
                <a:solidFill>
                  <a:sysClr val="windowText" lastClr="000000"/>
                </a:solidFill>
              </a:rPr>
              <a:t>world 1</a:t>
            </a:r>
          </a:p>
          <a:p>
            <a:pPr defTabSz="932597"/>
            <a:r>
              <a:rPr lang="en-US" sz="1428" kern="0" dirty="0">
                <a:solidFill>
                  <a:sysClr val="windowText" lastClr="000000"/>
                </a:solidFill>
              </a:rPr>
              <a:t>so 1</a:t>
            </a:r>
          </a:p>
          <a:p>
            <a:pPr defTabSz="932597"/>
            <a:r>
              <a:rPr lang="en-US" sz="1428" kern="0" dirty="0">
                <a:solidFill>
                  <a:sysClr val="windowText" lastClr="000000"/>
                </a:solidFill>
              </a:rPr>
              <a:t>high 1</a:t>
            </a:r>
          </a:p>
        </p:txBody>
      </p:sp>
      <p:sp>
        <p:nvSpPr>
          <p:cNvPr id="35" name="TextBox 34"/>
          <p:cNvSpPr txBox="1"/>
          <p:nvPr/>
        </p:nvSpPr>
        <p:spPr>
          <a:xfrm>
            <a:off x="11090836" y="2716661"/>
            <a:ext cx="1076101" cy="1438856"/>
          </a:xfrm>
          <a:prstGeom prst="rect">
            <a:avLst/>
          </a:prstGeom>
          <a:noFill/>
        </p:spPr>
        <p:txBody>
          <a:bodyPr wrap="none" rtlCol="0">
            <a:spAutoFit/>
          </a:bodyPr>
          <a:lstStyle/>
          <a:p>
            <a:pPr defTabSz="932597"/>
            <a:r>
              <a:rPr lang="en-US" sz="1428" kern="0" dirty="0">
                <a:solidFill>
                  <a:sysClr val="windowText" lastClr="000000"/>
                </a:solidFill>
              </a:rPr>
              <a:t>like 1</a:t>
            </a:r>
          </a:p>
          <a:p>
            <a:pPr defTabSz="932597"/>
            <a:r>
              <a:rPr lang="en-US" sz="1428" kern="0" dirty="0">
                <a:solidFill>
                  <a:sysClr val="windowText" lastClr="000000"/>
                </a:solidFill>
              </a:rPr>
              <a:t>a 1</a:t>
            </a:r>
          </a:p>
          <a:p>
            <a:pPr defTabSz="932597"/>
            <a:r>
              <a:rPr lang="en-US" sz="1428" kern="0" dirty="0">
                <a:solidFill>
                  <a:sysClr val="windowText" lastClr="000000"/>
                </a:solidFill>
              </a:rPr>
              <a:t>diamond 1</a:t>
            </a:r>
          </a:p>
          <a:p>
            <a:pPr defTabSz="932597"/>
            <a:r>
              <a:rPr lang="en-US" sz="1428" kern="0" dirty="0">
                <a:solidFill>
                  <a:sysClr val="windowText" lastClr="000000"/>
                </a:solidFill>
              </a:rPr>
              <a:t>in 1</a:t>
            </a:r>
          </a:p>
          <a:p>
            <a:pPr defTabSz="932597"/>
            <a:r>
              <a:rPr lang="en-US" sz="1428" kern="0" dirty="0">
                <a:solidFill>
                  <a:sysClr val="windowText" lastClr="000000"/>
                </a:solidFill>
              </a:rPr>
              <a:t>the 1</a:t>
            </a:r>
          </a:p>
          <a:p>
            <a:pPr defTabSz="932597"/>
            <a:r>
              <a:rPr lang="en-US" sz="1428" kern="0" dirty="0">
                <a:solidFill>
                  <a:sysClr val="windowText" lastClr="000000"/>
                </a:solidFill>
              </a:rPr>
              <a:t>sky 1</a:t>
            </a:r>
          </a:p>
        </p:txBody>
      </p:sp>
      <p:sp>
        <p:nvSpPr>
          <p:cNvPr id="36" name="TextBox 35"/>
          <p:cNvSpPr txBox="1"/>
          <p:nvPr/>
        </p:nvSpPr>
        <p:spPr>
          <a:xfrm>
            <a:off x="7508071" y="4926353"/>
            <a:ext cx="1352542" cy="3823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defTabSz="932597"/>
            <a:r>
              <a:rPr lang="en-US" sz="1836" kern="0" dirty="0">
                <a:solidFill>
                  <a:sysClr val="windowText" lastClr="000000"/>
                </a:solidFill>
              </a:rPr>
              <a:t>Reduce</a:t>
            </a:r>
          </a:p>
        </p:txBody>
      </p:sp>
      <p:sp>
        <p:nvSpPr>
          <p:cNvPr id="37" name="TextBox 36"/>
          <p:cNvSpPr txBox="1"/>
          <p:nvPr/>
        </p:nvSpPr>
        <p:spPr>
          <a:xfrm>
            <a:off x="9943225" y="4935645"/>
            <a:ext cx="1352542" cy="3823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defTabSz="932597"/>
            <a:r>
              <a:rPr lang="en-US" sz="1836" kern="0" dirty="0">
                <a:solidFill>
                  <a:sysClr val="windowText" lastClr="000000"/>
                </a:solidFill>
              </a:rPr>
              <a:t>Reduce</a:t>
            </a:r>
          </a:p>
        </p:txBody>
      </p:sp>
      <p:cxnSp>
        <p:nvCxnSpPr>
          <p:cNvPr id="38" name="Straight Arrow Connector 37"/>
          <p:cNvCxnSpPr>
            <a:stCxn id="36" idx="2"/>
          </p:cNvCxnSpPr>
          <p:nvPr/>
        </p:nvCxnSpPr>
        <p:spPr>
          <a:xfrm flipH="1">
            <a:off x="8169502" y="5308661"/>
            <a:ext cx="14840" cy="4606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2"/>
          </p:cNvCxnSpPr>
          <p:nvPr/>
        </p:nvCxnSpPr>
        <p:spPr>
          <a:xfrm flipH="1">
            <a:off x="10608969" y="5317953"/>
            <a:ext cx="10527" cy="4606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16200000" flipH="1">
            <a:off x="6622788" y="3681784"/>
            <a:ext cx="1456324" cy="1038620"/>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46" name="Elbow Connector 45"/>
          <p:cNvCxnSpPr>
            <a:stCxn id="32" idx="2"/>
            <a:endCxn id="37" idx="0"/>
          </p:cNvCxnSpPr>
          <p:nvPr/>
        </p:nvCxnSpPr>
        <p:spPr>
          <a:xfrm rot="16200000" flipH="1">
            <a:off x="8083602" y="2399750"/>
            <a:ext cx="1452471" cy="3619319"/>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48" name="Elbow Connector 47"/>
          <p:cNvCxnSpPr>
            <a:stCxn id="33" idx="2"/>
            <a:endCxn id="36" idx="0"/>
          </p:cNvCxnSpPr>
          <p:nvPr/>
        </p:nvCxnSpPr>
        <p:spPr>
          <a:xfrm rot="5400000">
            <a:off x="8050744" y="4289115"/>
            <a:ext cx="770837" cy="503638"/>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0" name="Elbow Connector 49"/>
          <p:cNvCxnSpPr>
            <a:stCxn id="33" idx="2"/>
            <a:endCxn id="37" idx="0"/>
          </p:cNvCxnSpPr>
          <p:nvPr/>
        </p:nvCxnSpPr>
        <p:spPr>
          <a:xfrm rot="16200000" flipH="1">
            <a:off x="9263675" y="3579822"/>
            <a:ext cx="780128" cy="1931516"/>
          </a:xfrm>
          <a:prstGeom prst="bentConnector3">
            <a:avLst>
              <a:gd name="adj1" fmla="val 50000"/>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7709825" y="5732771"/>
            <a:ext cx="928959" cy="1214742"/>
          </a:xfrm>
          <a:prstGeom prst="rect">
            <a:avLst/>
          </a:prstGeom>
          <a:noFill/>
        </p:spPr>
        <p:txBody>
          <a:bodyPr wrap="none" rtlCol="0">
            <a:spAutoFit/>
          </a:bodyPr>
          <a:lstStyle/>
          <a:p>
            <a:pPr defTabSz="932597"/>
            <a:r>
              <a:rPr lang="en-US" sz="1428" kern="0" dirty="0">
                <a:solidFill>
                  <a:sysClr val="windowText" lastClr="000000"/>
                </a:solidFill>
              </a:rPr>
              <a:t>twinkle 2</a:t>
            </a:r>
          </a:p>
          <a:p>
            <a:pPr defTabSz="932597"/>
            <a:r>
              <a:rPr lang="en-US" sz="1428" kern="0" dirty="0">
                <a:solidFill>
                  <a:sysClr val="windowText" lastClr="000000"/>
                </a:solidFill>
              </a:rPr>
              <a:t>how 1</a:t>
            </a:r>
          </a:p>
          <a:p>
            <a:pPr defTabSz="932597"/>
            <a:r>
              <a:rPr lang="en-US" sz="1428" kern="0" dirty="0">
                <a:solidFill>
                  <a:sysClr val="windowText" lastClr="000000"/>
                </a:solidFill>
              </a:rPr>
              <a:t>I 1</a:t>
            </a:r>
          </a:p>
          <a:p>
            <a:pPr defTabSz="932597"/>
            <a:r>
              <a:rPr lang="en-US" sz="1428" kern="0" dirty="0">
                <a:solidFill>
                  <a:sysClr val="windowText" lastClr="000000"/>
                </a:solidFill>
              </a:rPr>
              <a:t>the 2</a:t>
            </a:r>
          </a:p>
          <a:p>
            <a:pPr defTabSz="932597"/>
            <a:r>
              <a:rPr lang="en-US" sz="1428" kern="0" dirty="0">
                <a:solidFill>
                  <a:sysClr val="windowText" lastClr="000000"/>
                </a:solidFill>
              </a:rPr>
              <a:t>…</a:t>
            </a:r>
          </a:p>
        </p:txBody>
      </p:sp>
      <p:sp>
        <p:nvSpPr>
          <p:cNvPr id="68" name="TextBox 67"/>
          <p:cNvSpPr txBox="1"/>
          <p:nvPr/>
        </p:nvSpPr>
        <p:spPr>
          <a:xfrm>
            <a:off x="10155153" y="5705341"/>
            <a:ext cx="964927" cy="1214742"/>
          </a:xfrm>
          <a:prstGeom prst="rect">
            <a:avLst/>
          </a:prstGeom>
          <a:noFill/>
        </p:spPr>
        <p:txBody>
          <a:bodyPr wrap="none" rtlCol="0">
            <a:spAutoFit/>
          </a:bodyPr>
          <a:lstStyle/>
          <a:p>
            <a:pPr defTabSz="932597"/>
            <a:r>
              <a:rPr lang="en-US" sz="1428" kern="0" dirty="0">
                <a:solidFill>
                  <a:sysClr val="windowText" lastClr="000000"/>
                </a:solidFill>
              </a:rPr>
              <a:t>little 1</a:t>
            </a:r>
          </a:p>
          <a:p>
            <a:pPr defTabSz="932597"/>
            <a:r>
              <a:rPr lang="en-US" sz="1428" kern="0" dirty="0">
                <a:solidFill>
                  <a:sysClr val="windowText" lastClr="000000"/>
                </a:solidFill>
              </a:rPr>
              <a:t>star 1</a:t>
            </a:r>
          </a:p>
          <a:p>
            <a:pPr defTabSz="932597"/>
            <a:r>
              <a:rPr lang="en-US" sz="1428" kern="0" dirty="0">
                <a:solidFill>
                  <a:sysClr val="windowText" lastClr="000000"/>
                </a:solidFill>
              </a:rPr>
              <a:t>wonder 1</a:t>
            </a:r>
          </a:p>
          <a:p>
            <a:pPr defTabSz="932597"/>
            <a:r>
              <a:rPr lang="en-US" sz="1428" kern="0" dirty="0">
                <a:solidFill>
                  <a:sysClr val="windowText" lastClr="000000"/>
                </a:solidFill>
              </a:rPr>
              <a:t>you 2</a:t>
            </a:r>
          </a:p>
          <a:p>
            <a:pPr defTabSz="932597"/>
            <a:r>
              <a:rPr lang="en-US" sz="1428" kern="0" dirty="0">
                <a:solidFill>
                  <a:sysClr val="windowText" lastClr="000000"/>
                </a:solidFill>
              </a:rPr>
              <a:t>…</a:t>
            </a:r>
          </a:p>
        </p:txBody>
      </p:sp>
      <p:cxnSp>
        <p:nvCxnSpPr>
          <p:cNvPr id="70" name="Elbow Connector 69"/>
          <p:cNvCxnSpPr>
            <a:stCxn id="35" idx="2"/>
            <a:endCxn id="36" idx="0"/>
          </p:cNvCxnSpPr>
          <p:nvPr/>
        </p:nvCxnSpPr>
        <p:spPr>
          <a:xfrm rot="5400000">
            <a:off x="9521197" y="2818663"/>
            <a:ext cx="770837" cy="3444545"/>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2" name="Elbow Connector 71"/>
          <p:cNvCxnSpPr/>
          <p:nvPr/>
        </p:nvCxnSpPr>
        <p:spPr>
          <a:xfrm rot="5400000">
            <a:off x="10743450" y="4352146"/>
            <a:ext cx="797125" cy="351287"/>
          </a:xfrm>
          <a:prstGeom prst="bentConnector3">
            <a:avLst>
              <a:gd name="adj1" fmla="val 50000"/>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4" name="Elbow Connector 73"/>
          <p:cNvCxnSpPr/>
          <p:nvPr/>
        </p:nvCxnSpPr>
        <p:spPr>
          <a:xfrm rot="16200000" flipH="1">
            <a:off x="9940751" y="4536583"/>
            <a:ext cx="770222" cy="27899"/>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6" name="Elbow Connector 75"/>
          <p:cNvCxnSpPr>
            <a:stCxn id="34" idx="2"/>
            <a:endCxn id="36" idx="0"/>
          </p:cNvCxnSpPr>
          <p:nvPr/>
        </p:nvCxnSpPr>
        <p:spPr>
          <a:xfrm rot="5400000">
            <a:off x="8757762" y="3582097"/>
            <a:ext cx="770837" cy="1917675"/>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81" name="Straight Arrow Connector 80"/>
          <p:cNvCxnSpPr/>
          <p:nvPr/>
        </p:nvCxnSpPr>
        <p:spPr>
          <a:xfrm flipH="1">
            <a:off x="8574206" y="4514075"/>
            <a:ext cx="4403" cy="419672"/>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93" name="Left Arrow 92"/>
          <p:cNvSpPr/>
          <p:nvPr/>
        </p:nvSpPr>
        <p:spPr bwMode="auto">
          <a:xfrm rot="21072027" flipH="1">
            <a:off x="5148312" y="4253776"/>
            <a:ext cx="2729906" cy="628133"/>
          </a:xfrm>
          <a:prstGeom prst="lef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kern="0" dirty="0">
                <a:solidFill>
                  <a:schemeClr val="accent1"/>
                </a:solidFill>
                <a:ea typeface="Segoe UI" pitchFamily="34" charset="0"/>
                <a:cs typeface="Segoe UI" pitchFamily="34" charset="0"/>
              </a:rPr>
              <a:t>Shuffle/Sort</a:t>
            </a:r>
          </a:p>
        </p:txBody>
      </p:sp>
    </p:spTree>
    <p:extLst>
      <p:ext uri="{BB962C8B-B14F-4D97-AF65-F5344CB8AC3E}">
        <p14:creationId xmlns:p14="http://schemas.microsoft.com/office/powerpoint/2010/main" val="32439194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24644"/>
          </a:xfrm>
        </p:spPr>
        <p:txBody>
          <a:bodyPr/>
          <a:lstStyle/>
          <a:p>
            <a:r>
              <a:rPr lang="it-IT" dirty="0"/>
              <a:t>Other tools</a:t>
            </a:r>
          </a:p>
          <a:p>
            <a:pPr lvl="1"/>
            <a:r>
              <a:rPr lang="en-US" b="1" dirty="0" err="1"/>
              <a:t>Ambari</a:t>
            </a:r>
            <a:r>
              <a:rPr lang="en-US" dirty="0"/>
              <a:t>: A web-based tool for provisioning, managing, and monitoring Apache Hadoop clusters</a:t>
            </a:r>
          </a:p>
          <a:p>
            <a:pPr lvl="1"/>
            <a:r>
              <a:rPr lang="en-US" b="1" dirty="0" err="1"/>
              <a:t>HBase</a:t>
            </a:r>
            <a:r>
              <a:rPr lang="en-US" dirty="0"/>
              <a:t>: NoSQL column family database for large tables</a:t>
            </a:r>
          </a:p>
          <a:p>
            <a:pPr lvl="1"/>
            <a:r>
              <a:rPr lang="en-US" b="1" dirty="0"/>
              <a:t>Hive</a:t>
            </a:r>
            <a:r>
              <a:rPr lang="en-US" dirty="0"/>
              <a:t>: A data warehouse infrastructure that provides data summarization and ad hoc querying</a:t>
            </a:r>
          </a:p>
          <a:p>
            <a:pPr lvl="1"/>
            <a:r>
              <a:rPr lang="en-US" b="1" dirty="0"/>
              <a:t>Mahout</a:t>
            </a:r>
            <a:r>
              <a:rPr lang="en-US" dirty="0"/>
              <a:t>: A scalable machine learning and data mining library</a:t>
            </a:r>
          </a:p>
          <a:p>
            <a:pPr lvl="1"/>
            <a:r>
              <a:rPr lang="en-US" b="1" dirty="0"/>
              <a:t>Pig</a:t>
            </a:r>
            <a:r>
              <a:rPr lang="en-US" dirty="0"/>
              <a:t>: A high-level data-flow language and execution framework for parallel computation</a:t>
            </a:r>
          </a:p>
          <a:p>
            <a:pPr lvl="1"/>
            <a:r>
              <a:rPr lang="en-US" b="1" dirty="0"/>
              <a:t>Storm</a:t>
            </a:r>
            <a:r>
              <a:rPr lang="en-US" dirty="0"/>
              <a:t>: distributed real time computation system for processing large stream of data</a:t>
            </a:r>
          </a:p>
          <a:p>
            <a:pPr lvl="1"/>
            <a:r>
              <a:rPr lang="en-US" b="1" dirty="0"/>
              <a:t>Spark</a:t>
            </a:r>
            <a:r>
              <a:rPr lang="en-US" dirty="0"/>
              <a:t>: process data in memory</a:t>
            </a:r>
          </a:p>
          <a:p>
            <a:pPr lvl="1"/>
            <a:r>
              <a:rPr lang="en-US" dirty="0"/>
              <a:t>…</a:t>
            </a:r>
          </a:p>
          <a:p>
            <a:pPr lvl="1"/>
            <a:endParaRPr lang="it-IT" dirty="0"/>
          </a:p>
        </p:txBody>
      </p:sp>
      <p:sp>
        <p:nvSpPr>
          <p:cNvPr id="3" name="Title 2"/>
          <p:cNvSpPr>
            <a:spLocks noGrp="1"/>
          </p:cNvSpPr>
          <p:nvPr>
            <p:ph type="title"/>
          </p:nvPr>
        </p:nvSpPr>
        <p:spPr/>
        <p:txBody>
          <a:bodyPr/>
          <a:lstStyle/>
          <a:p>
            <a:r>
              <a:rPr lang="it-IT" dirty="0"/>
              <a:t>Hadoop</a:t>
            </a:r>
          </a:p>
        </p:txBody>
      </p:sp>
    </p:spTree>
    <p:extLst>
      <p:ext uri="{BB962C8B-B14F-4D97-AF65-F5344CB8AC3E}">
        <p14:creationId xmlns:p14="http://schemas.microsoft.com/office/powerpoint/2010/main" val="22284454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Introducing Microsoft Azure Big Data Platform</a:t>
            </a:r>
            <a:br>
              <a:rPr lang="en-US" sz="4400" dirty="0"/>
            </a:br>
            <a:br>
              <a:rPr lang="en-US" sz="4400" dirty="0"/>
            </a:br>
            <a:r>
              <a:rPr lang="it-IT" sz="4400" dirty="0">
                <a:solidFill>
                  <a:srgbClr val="00BCF2"/>
                </a:solidFill>
              </a:rPr>
              <a:t>https://git.io/vrwyo</a:t>
            </a:r>
            <a:br>
              <a:rPr lang="it-IT" sz="4400" dirty="0">
                <a:solidFill>
                  <a:srgbClr val="00BCF2"/>
                </a:solidFill>
              </a:rPr>
            </a:br>
            <a:endParaRPr lang="en-US" sz="4400" dirty="0"/>
          </a:p>
        </p:txBody>
      </p:sp>
      <p:sp>
        <p:nvSpPr>
          <p:cNvPr id="3" name="Text Placeholder 2"/>
          <p:cNvSpPr>
            <a:spLocks noGrp="1"/>
          </p:cNvSpPr>
          <p:nvPr>
            <p:ph type="body" sz="quarter" idx="14"/>
          </p:nvPr>
        </p:nvSpPr>
        <p:spPr/>
        <p:txBody>
          <a:bodyPr/>
          <a:lstStyle/>
          <a:p>
            <a:endParaRPr lang="en-US"/>
          </a:p>
          <a:p>
            <a:endParaRPr lang="en-US"/>
          </a:p>
          <a:p>
            <a:r>
              <a:rPr lang="en-US"/>
              <a:t>Francesco </a:t>
            </a:r>
            <a:r>
              <a:rPr lang="en-US" dirty="0"/>
              <a:t>Scullino</a:t>
            </a:r>
          </a:p>
        </p:txBody>
      </p:sp>
      <p:sp>
        <p:nvSpPr>
          <p:cNvPr id="4" name="Text Placeholder 2"/>
          <p:cNvSpPr txBox="1">
            <a:spLocks/>
          </p:cNvSpPr>
          <p:nvPr/>
        </p:nvSpPr>
        <p:spPr bwMode="ltGray">
          <a:xfrm>
            <a:off x="274638" y="3390584"/>
            <a:ext cx="6400800" cy="1554478"/>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
                <a:schemeClr val="tx1"/>
              </a:buClr>
              <a:buSzPct val="100000"/>
              <a:buFontTx/>
              <a:buNone/>
              <a:tabLst/>
              <a:defRPr sz="3200" kern="1200" spc="0" baseline="0">
                <a:gradFill>
                  <a:gsLst>
                    <a:gs pos="1250">
                      <a:srgbClr val="FFFFFF"/>
                    </a:gs>
                    <a:gs pos="99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endParaRPr lang="en-US" dirty="0"/>
          </a:p>
        </p:txBody>
      </p:sp>
    </p:spTree>
    <p:extLst>
      <p:ext uri="{BB962C8B-B14F-4D97-AF65-F5344CB8AC3E}">
        <p14:creationId xmlns:p14="http://schemas.microsoft.com/office/powerpoint/2010/main" val="246455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Azure HDInsight</a:t>
            </a:r>
          </a:p>
        </p:txBody>
      </p:sp>
    </p:spTree>
    <p:extLst>
      <p:ext uri="{BB962C8B-B14F-4D97-AF65-F5344CB8AC3E}">
        <p14:creationId xmlns:p14="http://schemas.microsoft.com/office/powerpoint/2010/main" val="42186137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5022914"/>
          </a:xfrm>
        </p:spPr>
        <p:txBody>
          <a:bodyPr/>
          <a:lstStyle/>
          <a:p>
            <a:r>
              <a:rPr lang="en-US" dirty="0"/>
              <a:t>Windows (</a:t>
            </a:r>
            <a:r>
              <a:rPr lang="it-IT" dirty="0"/>
              <a:t>Hortonworks Data Platform)</a:t>
            </a:r>
            <a:r>
              <a:rPr lang="en-US" dirty="0"/>
              <a:t> and Linux clusters</a:t>
            </a:r>
          </a:p>
          <a:p>
            <a:r>
              <a:rPr lang="en-US" dirty="0"/>
              <a:t>Supports customization through RDP/SSH and/or </a:t>
            </a:r>
            <a:r>
              <a:rPr lang="en-US" dirty="0">
                <a:hlinkClick r:id="rId2"/>
              </a:rPr>
              <a:t>Script Action</a:t>
            </a:r>
            <a:endParaRPr lang="en-US" dirty="0"/>
          </a:p>
          <a:p>
            <a:pPr lvl="1"/>
            <a:r>
              <a:rPr lang="en-US" dirty="0"/>
              <a:t>Install additional components like Spark, R, Kafka, </a:t>
            </a:r>
            <a:r>
              <a:rPr lang="en-US" dirty="0" err="1"/>
              <a:t>Solr</a:t>
            </a:r>
            <a:r>
              <a:rPr lang="en-US" dirty="0"/>
              <a:t>, </a:t>
            </a:r>
            <a:r>
              <a:rPr lang="en-US" dirty="0" err="1"/>
              <a:t>Girafe</a:t>
            </a:r>
            <a:r>
              <a:rPr lang="en-US" dirty="0"/>
              <a:t> or customize settings</a:t>
            </a:r>
          </a:p>
          <a:p>
            <a:r>
              <a:rPr lang="en-US" dirty="0"/>
              <a:t>Languages: Java, C#, Python, F#</a:t>
            </a:r>
          </a:p>
          <a:p>
            <a:r>
              <a:rPr lang="en-US" dirty="0"/>
              <a:t>Separate Compute from Storage</a:t>
            </a:r>
          </a:p>
          <a:p>
            <a:pPr lvl="1"/>
            <a:r>
              <a:rPr lang="en-US" dirty="0"/>
              <a:t>Azure Blob Storage in lieu of traditional HDFS</a:t>
            </a:r>
          </a:p>
        </p:txBody>
      </p:sp>
      <p:sp>
        <p:nvSpPr>
          <p:cNvPr id="3" name="Title 2"/>
          <p:cNvSpPr>
            <a:spLocks noGrp="1"/>
          </p:cNvSpPr>
          <p:nvPr>
            <p:ph type="title"/>
          </p:nvPr>
        </p:nvSpPr>
        <p:spPr/>
        <p:txBody>
          <a:bodyPr/>
          <a:lstStyle/>
          <a:p>
            <a:r>
              <a:rPr lang="it-IT" dirty="0"/>
              <a:t>Hadoop on Azure = HDInsight</a:t>
            </a:r>
          </a:p>
        </p:txBody>
      </p:sp>
    </p:spTree>
    <p:extLst>
      <p:ext uri="{BB962C8B-B14F-4D97-AF65-F5344CB8AC3E}">
        <p14:creationId xmlns:p14="http://schemas.microsoft.com/office/powerpoint/2010/main" val="8346625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p:cNvSpPr>
            <a:spLocks noGrp="1"/>
          </p:cNvSpPr>
          <p:nvPr>
            <p:ph type="title"/>
          </p:nvPr>
        </p:nvSpPr>
        <p:spPr/>
        <p:txBody>
          <a:bodyPr/>
          <a:lstStyle/>
          <a:p>
            <a:r>
              <a:rPr lang="en-US" dirty="0"/>
              <a:t>HDInsight Storage Infrastructure</a:t>
            </a:r>
          </a:p>
        </p:txBody>
      </p:sp>
      <p:grpSp>
        <p:nvGrpSpPr>
          <p:cNvPr id="3" name="Group 2"/>
          <p:cNvGrpSpPr/>
          <p:nvPr/>
        </p:nvGrpSpPr>
        <p:grpSpPr>
          <a:xfrm>
            <a:off x="856940" y="1968366"/>
            <a:ext cx="10985414" cy="4239888"/>
            <a:chOff x="856940" y="1423018"/>
            <a:chExt cx="10985414" cy="4239888"/>
          </a:xfrm>
        </p:grpSpPr>
        <p:sp>
          <p:nvSpPr>
            <p:cNvPr id="20" name="Rounded Rectangle 19"/>
            <p:cNvSpPr/>
            <p:nvPr/>
          </p:nvSpPr>
          <p:spPr>
            <a:xfrm>
              <a:off x="1630917" y="4088310"/>
              <a:ext cx="5872007" cy="1102305"/>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904" kern="0" dirty="0">
                <a:solidFill>
                  <a:schemeClr val="bg1"/>
                </a:solidFill>
              </a:endParaRPr>
            </a:p>
          </p:txBody>
        </p:sp>
        <p:sp>
          <p:nvSpPr>
            <p:cNvPr id="55" name="Rounded Rectangle 54"/>
            <p:cNvSpPr/>
            <p:nvPr/>
          </p:nvSpPr>
          <p:spPr>
            <a:xfrm>
              <a:off x="1641371" y="1634762"/>
              <a:ext cx="5872007" cy="1034752"/>
            </a:xfrm>
            <a:prstGeom prst="roundRect">
              <a:avLst/>
            </a:prstGeom>
            <a:solidFill>
              <a:schemeClr val="accent2"/>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defTabSz="932597"/>
              <a:endParaRPr lang="en-US" sz="2448" kern="0">
                <a:solidFill>
                  <a:schemeClr val="bg1"/>
                </a:solidFill>
              </a:endParaRPr>
            </a:p>
          </p:txBody>
        </p:sp>
        <p:grpSp>
          <p:nvGrpSpPr>
            <p:cNvPr id="38" name="Group 37"/>
            <p:cNvGrpSpPr/>
            <p:nvPr/>
          </p:nvGrpSpPr>
          <p:grpSpPr>
            <a:xfrm>
              <a:off x="1327341" y="1423018"/>
              <a:ext cx="1036226" cy="854886"/>
              <a:chOff x="6843896" y="2944436"/>
              <a:chExt cx="762000" cy="838200"/>
            </a:xfrm>
          </p:grpSpPr>
          <p:sp>
            <p:nvSpPr>
              <p:cNvPr id="41" name="Rounded Rectangle 40"/>
              <p:cNvSpPr/>
              <p:nvPr/>
            </p:nvSpPr>
            <p:spPr>
              <a:xfrm>
                <a:off x="6843896" y="2944436"/>
                <a:ext cx="762000" cy="838200"/>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904" kern="0" dirty="0">
                  <a:solidFill>
                    <a:schemeClr val="bg1"/>
                  </a:solidFill>
                </a:endParaRPr>
              </a:p>
            </p:txBody>
          </p:sp>
          <p:sp>
            <p:nvSpPr>
              <p:cNvPr id="39" name="Rectangle 38"/>
              <p:cNvSpPr/>
              <p:nvPr/>
            </p:nvSpPr>
            <p:spPr>
              <a:xfrm>
                <a:off x="6920096" y="3096836"/>
                <a:ext cx="607961" cy="228600"/>
              </a:xfrm>
              <a:prstGeom prst="rect">
                <a:avLst/>
              </a:prstGeom>
              <a:solidFill>
                <a:schemeClr val="accent2"/>
              </a:soli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a:endParaRPr lang="en-US" sz="2448" kern="0">
                  <a:solidFill>
                    <a:schemeClr val="bg1"/>
                  </a:solidFill>
                </a:endParaRPr>
              </a:p>
            </p:txBody>
          </p:sp>
          <p:sp>
            <p:nvSpPr>
              <p:cNvPr id="40" name="Rectangle 39"/>
              <p:cNvSpPr/>
              <p:nvPr/>
            </p:nvSpPr>
            <p:spPr>
              <a:xfrm>
                <a:off x="6920915" y="3401636"/>
                <a:ext cx="607961" cy="228600"/>
              </a:xfrm>
              <a:prstGeom prst="rect">
                <a:avLst/>
              </a:prstGeom>
              <a:solidFill>
                <a:schemeClr val="accent2"/>
              </a:soli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a:endParaRPr lang="en-US" sz="2448" kern="0">
                  <a:solidFill>
                    <a:schemeClr val="bg1"/>
                  </a:solidFill>
                </a:endParaRPr>
              </a:p>
            </p:txBody>
          </p:sp>
        </p:grpSp>
        <p:sp>
          <p:nvSpPr>
            <p:cNvPr id="56" name="TextBox 55"/>
            <p:cNvSpPr txBox="1"/>
            <p:nvPr/>
          </p:nvSpPr>
          <p:spPr>
            <a:xfrm>
              <a:off x="7758010" y="4353536"/>
              <a:ext cx="4084344" cy="862581"/>
            </a:xfrm>
            <a:prstGeom prst="rect">
              <a:avLst/>
            </a:prstGeom>
            <a:noFill/>
          </p:spPr>
          <p:txBody>
            <a:bodyPr wrap="none" rtlCol="0">
              <a:spAutoFit/>
            </a:bodyPr>
            <a:lstStyle/>
            <a:p>
              <a:pPr defTabSz="932597"/>
              <a:r>
                <a:rPr lang="en-US" sz="2448" kern="0" dirty="0">
                  <a:solidFill>
                    <a:schemeClr val="tx2"/>
                  </a:solidFill>
                </a:rPr>
                <a:t>HDInsight Compute Nodes </a:t>
              </a:r>
              <a:br>
                <a:rPr lang="en-US" sz="2448" kern="0" dirty="0">
                  <a:solidFill>
                    <a:schemeClr val="tx2"/>
                  </a:solidFill>
                </a:rPr>
              </a:br>
              <a:r>
                <a:rPr lang="en-US" sz="2448" kern="0" dirty="0">
                  <a:solidFill>
                    <a:schemeClr val="tx2"/>
                  </a:solidFill>
                </a:rPr>
                <a:t>(Large VMs)</a:t>
              </a:r>
            </a:p>
          </p:txBody>
        </p:sp>
        <p:sp>
          <p:nvSpPr>
            <p:cNvPr id="57" name="TextBox 56"/>
            <p:cNvSpPr txBox="1"/>
            <p:nvPr/>
          </p:nvSpPr>
          <p:spPr>
            <a:xfrm>
              <a:off x="7768468" y="1850464"/>
              <a:ext cx="2907205" cy="478376"/>
            </a:xfrm>
            <a:prstGeom prst="rect">
              <a:avLst/>
            </a:prstGeom>
            <a:noFill/>
          </p:spPr>
          <p:txBody>
            <a:bodyPr wrap="none" rtlCol="0">
              <a:spAutoFit/>
            </a:bodyPr>
            <a:lstStyle/>
            <a:p>
              <a:pPr defTabSz="932597"/>
              <a:r>
                <a:rPr lang="en-US" sz="2448" kern="0" dirty="0">
                  <a:solidFill>
                    <a:schemeClr val="tx2"/>
                  </a:solidFill>
                </a:rPr>
                <a:t>Azure Blob Storage</a:t>
              </a:r>
            </a:p>
          </p:txBody>
        </p:sp>
        <p:sp>
          <p:nvSpPr>
            <p:cNvPr id="58" name="Rectangle 57"/>
            <p:cNvSpPr/>
            <p:nvPr/>
          </p:nvSpPr>
          <p:spPr>
            <a:xfrm>
              <a:off x="1322750" y="3277934"/>
              <a:ext cx="6292524" cy="101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97"/>
              <a:endParaRPr lang="en-US" sz="2448" kern="0">
                <a:solidFill>
                  <a:schemeClr val="bg1"/>
                </a:solidFill>
              </a:endParaRPr>
            </a:p>
          </p:txBody>
        </p:sp>
        <p:sp>
          <p:nvSpPr>
            <p:cNvPr id="71" name="TextBox 70"/>
            <p:cNvSpPr txBox="1"/>
            <p:nvPr/>
          </p:nvSpPr>
          <p:spPr>
            <a:xfrm>
              <a:off x="7817916" y="3186910"/>
              <a:ext cx="3879980" cy="478376"/>
            </a:xfrm>
            <a:prstGeom prst="rect">
              <a:avLst/>
            </a:prstGeom>
            <a:noFill/>
          </p:spPr>
          <p:txBody>
            <a:bodyPr wrap="none" rtlCol="0">
              <a:spAutoFit/>
            </a:bodyPr>
            <a:lstStyle/>
            <a:p>
              <a:pPr defTabSz="932597"/>
              <a:r>
                <a:rPr lang="en-US" sz="2448" kern="0" dirty="0">
                  <a:solidFill>
                    <a:schemeClr val="bg1"/>
                  </a:solidFill>
                  <a:latin typeface="+mj-lt"/>
                  <a:hlinkClick r:id="rId3"/>
                </a:rPr>
                <a:t>Azure Flat Network Storage</a:t>
              </a:r>
              <a:endParaRPr lang="en-US" sz="2448" kern="0" dirty="0">
                <a:solidFill>
                  <a:schemeClr val="bg1"/>
                </a:solidFill>
                <a:latin typeface="+mj-lt"/>
              </a:endParaRPr>
            </a:p>
          </p:txBody>
        </p:sp>
        <p:cxnSp>
          <p:nvCxnSpPr>
            <p:cNvPr id="4" name="Straight Arrow Connector 3"/>
            <p:cNvCxnSpPr/>
            <p:nvPr/>
          </p:nvCxnSpPr>
          <p:spPr>
            <a:xfrm>
              <a:off x="2655522" y="2122471"/>
              <a:ext cx="0" cy="2292935"/>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641175" y="1654955"/>
              <a:ext cx="1542051" cy="734534"/>
            </a:xfrm>
            <a:prstGeom prst="rect">
              <a:avLst/>
            </a:prstGeom>
            <a:noFill/>
          </p:spPr>
          <p:txBody>
            <a:bodyPr wrap="none" rtlCol="0">
              <a:spAutoFit/>
            </a:bodyPr>
            <a:lstStyle/>
            <a:p>
              <a:pPr defTabSz="932597"/>
              <a:r>
                <a:rPr lang="en-US" sz="2040" b="1" kern="0" dirty="0">
                  <a:solidFill>
                    <a:schemeClr val="bg1"/>
                  </a:solidFill>
                  <a:latin typeface="+mj-lt"/>
                </a:rPr>
                <a:t>Stream data</a:t>
              </a:r>
            </a:p>
            <a:p>
              <a:pPr defTabSz="932597"/>
              <a:r>
                <a:rPr lang="en-US" sz="2040" b="1" kern="0" dirty="0">
                  <a:solidFill>
                    <a:schemeClr val="bg1"/>
                  </a:solidFill>
                  <a:latin typeface="+mj-lt"/>
                </a:rPr>
                <a:t>to compute</a:t>
              </a:r>
            </a:p>
          </p:txBody>
        </p:sp>
        <p:sp>
          <p:nvSpPr>
            <p:cNvPr id="6" name="Right Arrow 5"/>
            <p:cNvSpPr/>
            <p:nvPr/>
          </p:nvSpPr>
          <p:spPr>
            <a:xfrm>
              <a:off x="2625391"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59" name="Right Arrow 58"/>
            <p:cNvSpPr/>
            <p:nvPr/>
          </p:nvSpPr>
          <p:spPr>
            <a:xfrm>
              <a:off x="3806866"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60" name="Right Arrow 59"/>
            <p:cNvSpPr/>
            <p:nvPr/>
          </p:nvSpPr>
          <p:spPr>
            <a:xfrm>
              <a:off x="4988341"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61" name="Right Arrow 60"/>
            <p:cNvSpPr/>
            <p:nvPr/>
          </p:nvSpPr>
          <p:spPr>
            <a:xfrm>
              <a:off x="6169816"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cxnSp>
          <p:nvCxnSpPr>
            <p:cNvPr id="62" name="Straight Arrow Connector 61"/>
            <p:cNvCxnSpPr/>
            <p:nvPr/>
          </p:nvCxnSpPr>
          <p:spPr>
            <a:xfrm>
              <a:off x="5788587" y="3379022"/>
              <a:ext cx="0" cy="917394"/>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378150" y="3379022"/>
              <a:ext cx="0" cy="931693"/>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7065651" y="1811603"/>
              <a:ext cx="0" cy="2484816"/>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5086171" y="1654955"/>
              <a:ext cx="1922987" cy="734534"/>
            </a:xfrm>
            <a:prstGeom prst="rect">
              <a:avLst/>
            </a:prstGeom>
            <a:noFill/>
          </p:spPr>
          <p:txBody>
            <a:bodyPr wrap="none" rtlCol="0">
              <a:spAutoFit/>
            </a:bodyPr>
            <a:lstStyle/>
            <a:p>
              <a:pPr algn="r" defTabSz="932597"/>
              <a:r>
                <a:rPr lang="en-US" sz="2040" b="1" kern="0" dirty="0">
                  <a:solidFill>
                    <a:schemeClr val="bg1"/>
                  </a:solidFill>
                  <a:latin typeface="+mj-lt"/>
                </a:rPr>
                <a:t>Push data</a:t>
              </a:r>
            </a:p>
            <a:p>
              <a:pPr algn="r" defTabSz="932597"/>
              <a:r>
                <a:rPr lang="en-US" sz="2040" b="1" kern="0" dirty="0">
                  <a:solidFill>
                    <a:schemeClr val="bg1"/>
                  </a:solidFill>
                  <a:latin typeface="+mj-lt"/>
                </a:rPr>
                <a:t>back to storage</a:t>
              </a:r>
            </a:p>
          </p:txBody>
        </p:sp>
        <p:sp>
          <p:nvSpPr>
            <p:cNvPr id="74" name="TextBox 73"/>
            <p:cNvSpPr txBox="1"/>
            <p:nvPr/>
          </p:nvSpPr>
          <p:spPr>
            <a:xfrm>
              <a:off x="2779030" y="4482002"/>
              <a:ext cx="675547" cy="393034"/>
            </a:xfrm>
            <a:prstGeom prst="rect">
              <a:avLst/>
            </a:prstGeom>
            <a:noFill/>
          </p:spPr>
          <p:txBody>
            <a:bodyPr wrap="none" rtlCol="0">
              <a:spAutoFit/>
            </a:bodyPr>
            <a:lstStyle/>
            <a:p>
              <a:pPr defTabSz="932597"/>
              <a:r>
                <a:rPr lang="en-US" sz="1904" kern="0" dirty="0">
                  <a:solidFill>
                    <a:schemeClr val="bg1"/>
                  </a:solidFill>
                </a:rPr>
                <a:t>map</a:t>
              </a:r>
            </a:p>
          </p:txBody>
        </p:sp>
        <p:sp>
          <p:nvSpPr>
            <p:cNvPr id="76" name="TextBox 75"/>
            <p:cNvSpPr txBox="1"/>
            <p:nvPr/>
          </p:nvSpPr>
          <p:spPr>
            <a:xfrm>
              <a:off x="3958228" y="4482002"/>
              <a:ext cx="611785" cy="393034"/>
            </a:xfrm>
            <a:prstGeom prst="rect">
              <a:avLst/>
            </a:prstGeom>
            <a:noFill/>
          </p:spPr>
          <p:txBody>
            <a:bodyPr wrap="none" rtlCol="0">
              <a:spAutoFit/>
            </a:bodyPr>
            <a:lstStyle/>
            <a:p>
              <a:pPr defTabSz="932597"/>
              <a:r>
                <a:rPr lang="en-US" sz="1904" kern="0" dirty="0">
                  <a:solidFill>
                    <a:schemeClr val="bg1"/>
                  </a:solidFill>
                </a:rPr>
                <a:t>sort</a:t>
              </a:r>
            </a:p>
          </p:txBody>
        </p:sp>
        <p:sp>
          <p:nvSpPr>
            <p:cNvPr id="77" name="TextBox 76"/>
            <p:cNvSpPr txBox="1"/>
            <p:nvPr/>
          </p:nvSpPr>
          <p:spPr>
            <a:xfrm>
              <a:off x="5004884" y="4482002"/>
              <a:ext cx="924053" cy="393034"/>
            </a:xfrm>
            <a:prstGeom prst="rect">
              <a:avLst/>
            </a:prstGeom>
            <a:noFill/>
          </p:spPr>
          <p:txBody>
            <a:bodyPr wrap="none" rtlCol="0">
              <a:spAutoFit/>
            </a:bodyPr>
            <a:lstStyle/>
            <a:p>
              <a:pPr defTabSz="932597"/>
              <a:r>
                <a:rPr lang="en-US" sz="1904" kern="0" dirty="0">
                  <a:solidFill>
                    <a:schemeClr val="bg1"/>
                  </a:solidFill>
                </a:rPr>
                <a:t>shuffle</a:t>
              </a:r>
            </a:p>
          </p:txBody>
        </p:sp>
        <p:sp>
          <p:nvSpPr>
            <p:cNvPr id="78" name="TextBox 77"/>
            <p:cNvSpPr txBox="1"/>
            <p:nvPr/>
          </p:nvSpPr>
          <p:spPr>
            <a:xfrm>
              <a:off x="6227991" y="4482002"/>
              <a:ext cx="938769" cy="393034"/>
            </a:xfrm>
            <a:prstGeom prst="rect">
              <a:avLst/>
            </a:prstGeom>
            <a:noFill/>
          </p:spPr>
          <p:txBody>
            <a:bodyPr wrap="none" rtlCol="0">
              <a:spAutoFit/>
            </a:bodyPr>
            <a:lstStyle/>
            <a:p>
              <a:pPr defTabSz="932597"/>
              <a:r>
                <a:rPr lang="en-US" sz="1904" kern="0" dirty="0">
                  <a:solidFill>
                    <a:schemeClr val="bg1"/>
                  </a:solidFill>
                </a:rPr>
                <a:t>reduce</a:t>
              </a:r>
            </a:p>
          </p:txBody>
        </p:sp>
        <p:grpSp>
          <p:nvGrpSpPr>
            <p:cNvPr id="44" name="Group 43"/>
            <p:cNvGrpSpPr/>
            <p:nvPr/>
          </p:nvGrpSpPr>
          <p:grpSpPr>
            <a:xfrm>
              <a:off x="1230165" y="3780098"/>
              <a:ext cx="1036226" cy="854886"/>
              <a:chOff x="2837947" y="3452302"/>
              <a:chExt cx="1016000" cy="838200"/>
            </a:xfrm>
            <a:noFill/>
          </p:grpSpPr>
          <p:sp>
            <p:nvSpPr>
              <p:cNvPr id="45" name="Rounded Rectangle 44"/>
              <p:cNvSpPr/>
              <p:nvPr/>
            </p:nvSpPr>
            <p:spPr>
              <a:xfrm>
                <a:off x="2837947" y="3452302"/>
                <a:ext cx="1016000" cy="838200"/>
              </a:xfrm>
              <a:prstGeom prst="roundRect">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904" kern="0" dirty="0">
                  <a:solidFill>
                    <a:schemeClr val="bg1"/>
                  </a:solidFill>
                </a:endParaRPr>
              </a:p>
            </p:txBody>
          </p:sp>
          <p:sp>
            <p:nvSpPr>
              <p:cNvPr id="46" name="Freeform 123"/>
              <p:cNvSpPr>
                <a:spLocks noEditPoints="1"/>
              </p:cNvSpPr>
              <p:nvPr/>
            </p:nvSpPr>
            <p:spPr bwMode="auto">
              <a:xfrm>
                <a:off x="3104550" y="3609728"/>
                <a:ext cx="482795" cy="52334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pPr defTabSz="1243120">
                  <a:defRPr/>
                </a:pPr>
                <a:endParaRPr lang="en-US" sz="2550" kern="0">
                  <a:solidFill>
                    <a:sysClr val="windowText" lastClr="000000"/>
                  </a:solidFill>
                </a:endParaRPr>
              </a:p>
            </p:txBody>
          </p:sp>
        </p:grpSp>
        <p:pic>
          <p:nvPicPr>
            <p:cNvPr id="47" name="Picture 4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6940" y="4812473"/>
              <a:ext cx="1201132" cy="850433"/>
            </a:xfrm>
            <a:prstGeom prst="rect">
              <a:avLst/>
            </a:prstGeom>
          </p:spPr>
        </p:pic>
        <p:pic>
          <p:nvPicPr>
            <p:cNvPr id="48" name="Picture 3" descr="\\MAGNUM\Projects\Microsoft\Cloud Power FY12\Design\ICONS_PNG\Document.png"/>
            <p:cNvPicPr>
              <a:picLocks noChangeAspect="1" noChangeArrowheads="1"/>
            </p:cNvPicPr>
            <p:nvPr/>
          </p:nvPicPr>
          <p:blipFill>
            <a:blip r:embed="rId5" cstate="print">
              <a:duotone>
                <a:prstClr val="black"/>
                <a:schemeClr val="accent5">
                  <a:tint val="45000"/>
                  <a:satMod val="400000"/>
                </a:schemeClr>
              </a:duotone>
              <a:extLst>
                <a:ext uri="{BEBA8EAE-BF5A-486C-A8C5-ECC9F3942E4B}">
                  <a14:imgProps xmlns:a14="http://schemas.microsoft.com/office/drawing/2010/main">
                    <a14:imgLayer r:embed="rId6">
                      <a14:imgEffect>
                        <a14:saturation sat="0"/>
                      </a14:imgEffect>
                    </a14:imgLayer>
                  </a14:imgProps>
                </a:ext>
              </a:extLst>
            </a:blip>
            <a:stretch>
              <a:fillRect/>
            </a:stretch>
          </p:blipFill>
          <p:spPr bwMode="auto">
            <a:xfrm>
              <a:off x="964820" y="2147361"/>
              <a:ext cx="1100786" cy="1100786"/>
            </a:xfrm>
            <a:prstGeom prst="rect">
              <a:avLst/>
            </a:prstGeom>
            <a:noFill/>
          </p:spPr>
        </p:pic>
      </p:grpSp>
    </p:spTree>
    <p:extLst>
      <p:ext uri="{BB962C8B-B14F-4D97-AF65-F5344CB8AC3E}">
        <p14:creationId xmlns:p14="http://schemas.microsoft.com/office/powerpoint/2010/main" val="22682409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t>
            </a:r>
            <a:r>
              <a:rPr lang="en-US" dirty="0" err="1"/>
              <a:t>Wordcount</a:t>
            </a:r>
            <a:r>
              <a:rPr lang="en-US" dirty="0"/>
              <a:t> using Java MapReduce</a:t>
            </a:r>
            <a:br>
              <a:rPr lang="en-US" dirty="0"/>
            </a:br>
            <a:r>
              <a:rPr lang="en-US" sz="7200" dirty="0">
                <a:solidFill>
                  <a:srgbClr val="00BCF2"/>
                </a:solidFill>
              </a:rPr>
              <a:t>https://git.io/vr29x</a:t>
            </a:r>
            <a:endParaRPr lang="en-US" dirty="0">
              <a:solidFill>
                <a:srgbClr val="00BCF2"/>
              </a:solidFill>
            </a:endParaRPr>
          </a:p>
        </p:txBody>
      </p:sp>
    </p:spTree>
    <p:extLst>
      <p:ext uri="{BB962C8B-B14F-4D97-AF65-F5344CB8AC3E}">
        <p14:creationId xmlns:p14="http://schemas.microsoft.com/office/powerpoint/2010/main" val="75173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275545" y="2125874"/>
            <a:ext cx="7097699" cy="2852317"/>
          </a:xfrm>
        </p:spPr>
        <p:txBody>
          <a:bodyPr/>
          <a:lstStyle/>
          <a:p>
            <a:r>
              <a:rPr lang="en-US" sz="4896" dirty="0"/>
              <a:t>Refining Data in Hadoop</a:t>
            </a:r>
            <a:endParaRPr lang="en-US" sz="4896" b="1" dirty="0"/>
          </a:p>
        </p:txBody>
      </p:sp>
      <p:sp>
        <p:nvSpPr>
          <p:cNvPr id="5" name="Freeform 4"/>
          <p:cNvSpPr>
            <a:spLocks noChangeAspect="1"/>
          </p:cNvSpPr>
          <p:nvPr/>
        </p:nvSpPr>
        <p:spPr bwMode="black">
          <a:xfrm>
            <a:off x="6570586" y="2134611"/>
            <a:ext cx="5053630" cy="258627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a:extLst/>
        </p:spPr>
        <p:txBody>
          <a:bodyPr vert="horz" wrap="square" lIns="91427" tIns="45713" rIns="91427" bIns="45713"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defRPr/>
            </a:pPr>
            <a:endParaRPr lang="en-US" dirty="0">
              <a:solidFill>
                <a:srgbClr val="505050"/>
              </a:solidFill>
            </a:endParaRPr>
          </a:p>
        </p:txBody>
      </p:sp>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7172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Preparation with Hive &amp; Pig</a:t>
            </a:r>
            <a:endParaRPr lang="en-US" dirty="0"/>
          </a:p>
        </p:txBody>
      </p:sp>
      <p:sp>
        <p:nvSpPr>
          <p:cNvPr id="8" name="Text Placeholder 7"/>
          <p:cNvSpPr>
            <a:spLocks noGrp="1"/>
          </p:cNvSpPr>
          <p:nvPr>
            <p:ph type="body" sz="quarter" idx="10"/>
          </p:nvPr>
        </p:nvSpPr>
        <p:spPr>
          <a:xfrm>
            <a:off x="225548" y="2157724"/>
            <a:ext cx="5486399" cy="2624054"/>
          </a:xfrm>
        </p:spPr>
        <p:txBody>
          <a:bodyPr/>
          <a:lstStyle/>
          <a:p>
            <a:r>
              <a:rPr lang="en-US" dirty="0"/>
              <a:t>Create structure over files</a:t>
            </a:r>
          </a:p>
          <a:p>
            <a:r>
              <a:rPr lang="en-US" dirty="0"/>
              <a:t>Process and refine data with SQL syntax </a:t>
            </a:r>
          </a:p>
          <a:p>
            <a:r>
              <a:rPr lang="en-US" dirty="0"/>
              <a:t>Generates/runs MapReduce</a:t>
            </a:r>
          </a:p>
          <a:p>
            <a:r>
              <a:rPr lang="en-US" dirty="0"/>
              <a:t>“Data Warehouse” focused</a:t>
            </a:r>
          </a:p>
        </p:txBody>
      </p:sp>
      <p:sp>
        <p:nvSpPr>
          <p:cNvPr id="9" name="Text Placeholder 8"/>
          <p:cNvSpPr>
            <a:spLocks noGrp="1"/>
          </p:cNvSpPr>
          <p:nvPr>
            <p:ph type="body" sz="quarter" idx="11"/>
          </p:nvPr>
        </p:nvSpPr>
        <p:spPr/>
        <p:txBody>
          <a:bodyPr/>
          <a:lstStyle/>
          <a:p>
            <a:r>
              <a:rPr lang="en-US" dirty="0"/>
              <a:t>Process &amp; shape data</a:t>
            </a:r>
          </a:p>
          <a:p>
            <a:r>
              <a:rPr lang="en-US" dirty="0"/>
              <a:t>Scripting language for ETL/ELT</a:t>
            </a:r>
          </a:p>
          <a:p>
            <a:r>
              <a:rPr lang="en-US" dirty="0"/>
              <a:t>Generates/runs MapReduce</a:t>
            </a:r>
          </a:p>
        </p:txBody>
      </p:sp>
      <p:pic>
        <p:nvPicPr>
          <p:cNvPr id="4" name="Content Placeholder 3"/>
          <p:cNvPicPr>
            <a:picLocks noGrp="1" noChangeAspect="1"/>
          </p:cNvPicPr>
          <p:nvPr>
            <p:ph sz="quarter" idx="4294967295"/>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5297" y="3757938"/>
            <a:ext cx="3110296" cy="3100582"/>
          </a:xfrm>
        </p:spPr>
      </p:pic>
      <p:pic>
        <p:nvPicPr>
          <p:cNvPr id="15" name="Picture 1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20629" y="4661825"/>
            <a:ext cx="2167791" cy="2196695"/>
          </a:xfrm>
          <a:prstGeom prst="rect">
            <a:avLst/>
          </a:prstGeom>
        </p:spPr>
      </p:pic>
    </p:spTree>
    <p:extLst>
      <p:ext uri="{BB962C8B-B14F-4D97-AF65-F5344CB8AC3E}">
        <p14:creationId xmlns:p14="http://schemas.microsoft.com/office/powerpoint/2010/main" val="117686055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Hive</a:t>
            </a:r>
          </a:p>
        </p:txBody>
      </p:sp>
      <p:sp>
        <p:nvSpPr>
          <p:cNvPr id="3" name="Content Placeholder 2"/>
          <p:cNvSpPr>
            <a:spLocks noGrp="1"/>
          </p:cNvSpPr>
          <p:nvPr>
            <p:ph type="body" sz="quarter" idx="10"/>
          </p:nvPr>
        </p:nvSpPr>
        <p:spPr>
          <a:xfrm>
            <a:off x="275481" y="1212851"/>
            <a:ext cx="11885514" cy="5578200"/>
          </a:xfrm>
        </p:spPr>
        <p:txBody>
          <a:bodyPr/>
          <a:lstStyle/>
          <a:p>
            <a:r>
              <a:rPr lang="en-US" dirty="0"/>
              <a:t>Project structure onto data </a:t>
            </a:r>
          </a:p>
          <a:p>
            <a:pPr lvl="1"/>
            <a:r>
              <a:rPr lang="en-US" dirty="0"/>
              <a:t>Schema on Read</a:t>
            </a:r>
          </a:p>
          <a:p>
            <a:endParaRPr lang="en-US" dirty="0"/>
          </a:p>
          <a:p>
            <a:r>
              <a:rPr lang="en-US" dirty="0"/>
              <a:t>Query data using a SQL-like language called </a:t>
            </a:r>
            <a:r>
              <a:rPr lang="en-US" dirty="0" err="1"/>
              <a:t>HiveQL</a:t>
            </a:r>
            <a:r>
              <a:rPr lang="en-US" dirty="0"/>
              <a:t> </a:t>
            </a:r>
          </a:p>
          <a:p>
            <a:endParaRPr lang="en-US" dirty="0"/>
          </a:p>
          <a:p>
            <a:r>
              <a:rPr lang="en-US" dirty="0"/>
              <a:t>SQL–Like Interface</a:t>
            </a:r>
          </a:p>
          <a:p>
            <a:pPr lvl="1"/>
            <a:r>
              <a:rPr lang="en-US" dirty="0"/>
              <a:t>No Java Needed!</a:t>
            </a:r>
          </a:p>
          <a:p>
            <a:pPr lvl="1"/>
            <a:r>
              <a:rPr lang="en-US" dirty="0"/>
              <a:t>Ad-hoc queries via </a:t>
            </a:r>
            <a:r>
              <a:rPr lang="en-US" dirty="0" err="1"/>
              <a:t>HiveQL</a:t>
            </a:r>
            <a:r>
              <a:rPr lang="en-US" dirty="0"/>
              <a:t> </a:t>
            </a:r>
            <a:br>
              <a:rPr lang="en-US" dirty="0"/>
            </a:br>
            <a:r>
              <a:rPr lang="en-US" dirty="0"/>
              <a:t>(translate into MapReduce)</a:t>
            </a:r>
          </a:p>
          <a:p>
            <a:pPr lvl="1"/>
            <a:r>
              <a:rPr lang="en-US" dirty="0"/>
              <a:t>Connect to Microsoft BI and Excel via Hive ODBC</a:t>
            </a:r>
          </a:p>
          <a:p>
            <a:endParaRPr lang="en-US" dirty="0"/>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02613" y="199224"/>
            <a:ext cx="2167791" cy="2196695"/>
          </a:xfrm>
          <a:prstGeom prst="rect">
            <a:avLst/>
          </a:prstGeom>
        </p:spPr>
      </p:pic>
    </p:spTree>
    <p:extLst>
      <p:ext uri="{BB962C8B-B14F-4D97-AF65-F5344CB8AC3E}">
        <p14:creationId xmlns:p14="http://schemas.microsoft.com/office/powerpoint/2010/main" val="36728739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Hive Architecture</a:t>
            </a:r>
            <a:br>
              <a:rPr lang="en-US"/>
            </a:br>
            <a:endParaRPr lang="en-US" dirty="0"/>
          </a:p>
        </p:txBody>
      </p:sp>
      <p:sp>
        <p:nvSpPr>
          <p:cNvPr id="8" name="Content Placeholder 7"/>
          <p:cNvSpPr>
            <a:spLocks noGrp="1"/>
          </p:cNvSpPr>
          <p:nvPr>
            <p:ph type="body" sz="quarter" idx="4294967295"/>
          </p:nvPr>
        </p:nvSpPr>
        <p:spPr bwMode="auto">
          <a:xfrm>
            <a:off x="1993677" y="1441059"/>
            <a:ext cx="8179708" cy="2425416"/>
          </a:xfrm>
          <a:prstGeom prst="rect">
            <a:avLst/>
          </a:prstGeom>
          <a:solidFill>
            <a:schemeClr val="accent4">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p>
            <a:pPr marL="0" indent="0" defTabSz="602577" fontAlgn="base">
              <a:spcBef>
                <a:spcPct val="0"/>
              </a:spcBef>
              <a:spcAft>
                <a:spcPct val="0"/>
              </a:spcAft>
              <a:buNone/>
              <a:defRPr/>
            </a:pPr>
            <a:r>
              <a:rPr lang="en-US" sz="2856" kern="0" dirty="0">
                <a:solidFill>
                  <a:srgbClr val="0085B4"/>
                </a:solidFill>
                <a:latin typeface="Segoe UI" pitchFamily="34" charset="0"/>
                <a:ea typeface="Segoe UI" pitchFamily="34" charset="0"/>
                <a:cs typeface="Segoe UI" pitchFamily="34" charset="0"/>
              </a:rPr>
              <a:t>Hive</a:t>
            </a:r>
          </a:p>
        </p:txBody>
      </p:sp>
      <p:sp>
        <p:nvSpPr>
          <p:cNvPr id="11" name="Rectangle 10"/>
          <p:cNvSpPr/>
          <p:nvPr/>
        </p:nvSpPr>
        <p:spPr bwMode="auto">
          <a:xfrm>
            <a:off x="5640715" y="2002579"/>
            <a:ext cx="1168182" cy="1010470"/>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Hive Web Interface (HWI)</a:t>
            </a:r>
          </a:p>
        </p:txBody>
      </p:sp>
      <p:sp>
        <p:nvSpPr>
          <p:cNvPr id="12" name="Rectangle 11"/>
          <p:cNvSpPr/>
          <p:nvPr/>
        </p:nvSpPr>
        <p:spPr bwMode="auto">
          <a:xfrm>
            <a:off x="8100960" y="1525196"/>
            <a:ext cx="1332968" cy="2192009"/>
          </a:xfrm>
          <a:prstGeom prst="rect">
            <a:avLst/>
          </a:prstGeom>
          <a:solidFill>
            <a:schemeClr val="accent1">
              <a:lumMod val="60000"/>
              <a:lumOff val="4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err="1">
                <a:gradFill>
                  <a:gsLst>
                    <a:gs pos="0">
                      <a:sysClr val="window" lastClr="FFFFFF"/>
                    </a:gs>
                    <a:gs pos="100000">
                      <a:sysClr val="window" lastClr="FFFFFF"/>
                    </a:gs>
                  </a:gsLst>
                  <a:lin ang="16200000" scaled="0"/>
                </a:gradFill>
                <a:ea typeface="Segoe UI" pitchFamily="34" charset="0"/>
                <a:cs typeface="Segoe UI" pitchFamily="34" charset="0"/>
              </a:rPr>
              <a:t>Metastore</a:t>
            </a:r>
            <a:endPar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endParaRPr>
          </a:p>
        </p:txBody>
      </p:sp>
      <p:sp>
        <p:nvSpPr>
          <p:cNvPr id="14" name="Rectangle 13"/>
          <p:cNvSpPr/>
          <p:nvPr/>
        </p:nvSpPr>
        <p:spPr bwMode="auto">
          <a:xfrm>
            <a:off x="3246774" y="2608414"/>
            <a:ext cx="2297350" cy="400281"/>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Thrift Server</a:t>
            </a:r>
          </a:p>
        </p:txBody>
      </p:sp>
      <p:sp>
        <p:nvSpPr>
          <p:cNvPr id="16" name="Rectangle 15"/>
          <p:cNvSpPr/>
          <p:nvPr/>
        </p:nvSpPr>
        <p:spPr bwMode="auto">
          <a:xfrm>
            <a:off x="6880524" y="2014820"/>
            <a:ext cx="1164310" cy="1010470"/>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428" b="1" kern="0" dirty="0">
                <a:gradFill>
                  <a:gsLst>
                    <a:gs pos="0">
                      <a:sysClr val="window" lastClr="FFFFFF"/>
                    </a:gs>
                    <a:gs pos="100000">
                      <a:sysClr val="window" lastClr="FFFFFF"/>
                    </a:gs>
                  </a:gsLst>
                  <a:lin ang="16200000" scaled="0"/>
                </a:gradFill>
                <a:ea typeface="Segoe UI" pitchFamily="34" charset="0"/>
                <a:cs typeface="Segoe UI" pitchFamily="34" charset="0"/>
              </a:rPr>
              <a:t>Command Line Interface (CLI)</a:t>
            </a:r>
          </a:p>
        </p:txBody>
      </p:sp>
      <p:sp>
        <p:nvSpPr>
          <p:cNvPr id="17" name="Rectangle 16"/>
          <p:cNvSpPr/>
          <p:nvPr/>
        </p:nvSpPr>
        <p:spPr bwMode="auto">
          <a:xfrm>
            <a:off x="3247593" y="1525194"/>
            <a:ext cx="4797241" cy="430344"/>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HiveQL</a:t>
            </a:r>
          </a:p>
        </p:txBody>
      </p:sp>
      <p:sp>
        <p:nvSpPr>
          <p:cNvPr id="18" name="Content Placeholder 7"/>
          <p:cNvSpPr txBox="1">
            <a:spLocks/>
          </p:cNvSpPr>
          <p:nvPr/>
        </p:nvSpPr>
        <p:spPr bwMode="auto">
          <a:xfrm>
            <a:off x="1993677" y="3937315"/>
            <a:ext cx="8165961" cy="2893015"/>
          </a:xfrm>
          <a:prstGeom prst="rect">
            <a:avLst/>
          </a:prstGeom>
          <a:solidFill>
            <a:schemeClr val="accent4">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02577" fontAlgn="base">
              <a:spcBef>
                <a:spcPct val="0"/>
              </a:spcBef>
              <a:spcAft>
                <a:spcPct val="0"/>
              </a:spcAft>
              <a:buNone/>
              <a:defRPr/>
            </a:pPr>
            <a:r>
              <a:rPr lang="en-US" sz="2856" kern="0" dirty="0">
                <a:solidFill>
                  <a:srgbClr val="0085B4"/>
                </a:solidFill>
                <a:ea typeface="Segoe UI" pitchFamily="34" charset="0"/>
                <a:cs typeface="Segoe UI" pitchFamily="34" charset="0"/>
              </a:rPr>
              <a:t>Hadoop</a:t>
            </a:r>
          </a:p>
        </p:txBody>
      </p:sp>
      <p:sp>
        <p:nvSpPr>
          <p:cNvPr id="21" name="Rectangle 20"/>
          <p:cNvSpPr/>
          <p:nvPr/>
        </p:nvSpPr>
        <p:spPr bwMode="auto">
          <a:xfrm>
            <a:off x="4811924" y="4074098"/>
            <a:ext cx="1392895" cy="131302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Head Node</a:t>
            </a:r>
          </a:p>
        </p:txBody>
      </p:sp>
      <p:sp>
        <p:nvSpPr>
          <p:cNvPr id="22" name="Rectangle 21"/>
          <p:cNvSpPr/>
          <p:nvPr/>
        </p:nvSpPr>
        <p:spPr bwMode="auto">
          <a:xfrm>
            <a:off x="6311154" y="4074098"/>
            <a:ext cx="1392895" cy="131302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Name Node</a:t>
            </a:r>
          </a:p>
        </p:txBody>
      </p:sp>
      <p:sp>
        <p:nvSpPr>
          <p:cNvPr id="25" name="Rectangle 24"/>
          <p:cNvSpPr/>
          <p:nvPr/>
        </p:nvSpPr>
        <p:spPr bwMode="auto">
          <a:xfrm>
            <a:off x="4811924" y="5468352"/>
            <a:ext cx="2892125" cy="118553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algn="ct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Data Nodes / Task Nodes</a:t>
            </a:r>
          </a:p>
        </p:txBody>
      </p:sp>
      <p:pic>
        <p:nvPicPr>
          <p:cNvPr id="26" name="Picture 2" descr="\\MAGNUM\Projects\Microsoft\Cloud Power FY12\Design\Icons\PNGs\Cloud_on_your_terms.png"/>
          <p:cNvPicPr>
            <a:picLocks noChangeAspect="1" noChangeArrowheads="1"/>
          </p:cNvPicPr>
          <p:nvPr/>
        </p:nvPicPr>
        <p:blipFill>
          <a:blip r:embed="rId3" cstate="print">
            <a:lum bright="100000"/>
          </a:blip>
          <a:stretch>
            <a:fillRect/>
          </a:stretch>
        </p:blipFill>
        <p:spPr bwMode="auto">
          <a:xfrm>
            <a:off x="5718788" y="5383822"/>
            <a:ext cx="1142600" cy="1142600"/>
          </a:xfrm>
          <a:prstGeom prst="rect">
            <a:avLst/>
          </a:prstGeom>
          <a:noFill/>
          <a:ln>
            <a:noFill/>
          </a:ln>
        </p:spPr>
      </p:pic>
      <p:pic>
        <p:nvPicPr>
          <p:cNvPr id="27"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5160889" y="4078994"/>
            <a:ext cx="1091303" cy="1091303"/>
          </a:xfrm>
          <a:prstGeom prst="rect">
            <a:avLst/>
          </a:prstGeom>
          <a:noFill/>
        </p:spPr>
      </p:pic>
      <p:pic>
        <p:nvPicPr>
          <p:cNvPr id="28"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6478339" y="4074098"/>
            <a:ext cx="1091303" cy="1091303"/>
          </a:xfrm>
          <a:prstGeom prst="rect">
            <a:avLst/>
          </a:prstGeom>
          <a:noFill/>
        </p:spPr>
      </p:pic>
      <p:sp>
        <p:nvSpPr>
          <p:cNvPr id="29" name="Rectangle 28"/>
          <p:cNvSpPr/>
          <p:nvPr/>
        </p:nvSpPr>
        <p:spPr bwMode="auto">
          <a:xfrm>
            <a:off x="4443297" y="2008862"/>
            <a:ext cx="1101879" cy="55883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JDBC</a:t>
            </a:r>
          </a:p>
        </p:txBody>
      </p:sp>
      <p:sp>
        <p:nvSpPr>
          <p:cNvPr id="30" name="Rectangle 29"/>
          <p:cNvSpPr/>
          <p:nvPr/>
        </p:nvSpPr>
        <p:spPr bwMode="auto">
          <a:xfrm>
            <a:off x="3246774" y="2002579"/>
            <a:ext cx="1101879" cy="55883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ODBC</a:t>
            </a:r>
          </a:p>
        </p:txBody>
      </p:sp>
      <p:sp>
        <p:nvSpPr>
          <p:cNvPr id="31" name="Rectangle 30"/>
          <p:cNvSpPr/>
          <p:nvPr/>
        </p:nvSpPr>
        <p:spPr bwMode="auto">
          <a:xfrm>
            <a:off x="3222414" y="3072202"/>
            <a:ext cx="4822420" cy="64500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Compiler, Optimizer, Executor</a:t>
            </a:r>
          </a:p>
        </p:txBody>
      </p:sp>
      <p:pic>
        <p:nvPicPr>
          <p:cNvPr id="33" name="Picture 2" descr="C:\Users\mitchellg\Desktop\Automated_2.png"/>
          <p:cNvPicPr>
            <a:picLocks noChangeAspect="1" noChangeArrowheads="1"/>
          </p:cNvPicPr>
          <p:nvPr/>
        </p:nvPicPr>
        <p:blipFill>
          <a:blip r:embed="rId5" cstate="print"/>
          <a:srcRect/>
          <a:stretch>
            <a:fillRect/>
          </a:stretch>
        </p:blipFill>
        <p:spPr bwMode="auto">
          <a:xfrm>
            <a:off x="5682493" y="3156375"/>
            <a:ext cx="1260522" cy="1260522"/>
          </a:xfrm>
          <a:prstGeom prst="rect">
            <a:avLst/>
          </a:prstGeom>
          <a:noFill/>
        </p:spPr>
      </p:pic>
      <p:pic>
        <p:nvPicPr>
          <p:cNvPr id="32" name="Picture 2" descr="C:\Users\mitchellg\Desktop\Automated_2.png"/>
          <p:cNvPicPr>
            <a:picLocks noChangeAspect="1" noChangeArrowheads="1"/>
          </p:cNvPicPr>
          <p:nvPr/>
        </p:nvPicPr>
        <p:blipFill>
          <a:blip r:embed="rId5" cstate="print">
            <a:lum bright="100000"/>
          </a:blip>
          <a:srcRect/>
          <a:stretch>
            <a:fillRect/>
          </a:stretch>
        </p:blipFill>
        <p:spPr bwMode="auto">
          <a:xfrm>
            <a:off x="5648982" y="3149259"/>
            <a:ext cx="1250167" cy="1250167"/>
          </a:xfrm>
          <a:prstGeom prst="rect">
            <a:avLst/>
          </a:prstGeom>
          <a:noFill/>
        </p:spPr>
      </p:pic>
    </p:spTree>
    <p:extLst>
      <p:ext uri="{BB962C8B-B14F-4D97-AF65-F5344CB8AC3E}">
        <p14:creationId xmlns:p14="http://schemas.microsoft.com/office/powerpoint/2010/main" val="255348192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Hive</a:t>
            </a:r>
            <a:endParaRPr lang="en-US" dirty="0"/>
          </a:p>
        </p:txBody>
      </p:sp>
      <p:sp>
        <p:nvSpPr>
          <p:cNvPr id="7" name="Rectangle 6"/>
          <p:cNvSpPr/>
          <p:nvPr/>
        </p:nvSpPr>
        <p:spPr>
          <a:xfrm>
            <a:off x="6062803" y="5333326"/>
            <a:ext cx="3030961" cy="417728"/>
          </a:xfrm>
          <a:prstGeom prst="rect">
            <a:avLst/>
          </a:prstGeom>
          <a:solidFill>
            <a:schemeClr val="accent3"/>
          </a:solidFill>
          <a:ln>
            <a:noFill/>
          </a:ln>
          <a:effectLst/>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36" b="1" dirty="0">
                <a:solidFill>
                  <a:schemeClr val="tx1"/>
                </a:solidFill>
              </a:rPr>
              <a:t>MapReduce</a:t>
            </a:r>
          </a:p>
        </p:txBody>
      </p:sp>
      <p:sp>
        <p:nvSpPr>
          <p:cNvPr id="8" name="Can 7"/>
          <p:cNvSpPr/>
          <p:nvPr/>
        </p:nvSpPr>
        <p:spPr>
          <a:xfrm>
            <a:off x="3109559" y="4106044"/>
            <a:ext cx="1722726" cy="919651"/>
          </a:xfrm>
          <a:prstGeom prst="can">
            <a:avLst/>
          </a:prstGeom>
          <a:solidFill>
            <a:srgbClr val="FFC000"/>
          </a:solidFill>
          <a:ln>
            <a:solidFill>
              <a:schemeClr val="accent1">
                <a:lumMod val="75000"/>
              </a:schemeClr>
            </a:solidFill>
          </a:ln>
          <a:effectLst>
            <a:outerShdw blurRad="50800" dist="38100" dir="5400000" algn="t" rotWithShape="0">
              <a:prstClr val="black">
                <a:alpha val="40000"/>
              </a:prstClr>
            </a:outerShdw>
          </a:effectLst>
          <a:scene3d>
            <a:camera prst="orthographicFront"/>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bg1"/>
                </a:solidFill>
              </a:rPr>
              <a:t>Metastore</a:t>
            </a:r>
          </a:p>
        </p:txBody>
      </p:sp>
      <p:sp>
        <p:nvSpPr>
          <p:cNvPr id="9" name="Rectangle 8"/>
          <p:cNvSpPr/>
          <p:nvPr/>
        </p:nvSpPr>
        <p:spPr>
          <a:xfrm>
            <a:off x="5548392" y="4106044"/>
            <a:ext cx="1748631" cy="919651"/>
          </a:xfrm>
          <a:prstGeom prst="rect">
            <a:avLst/>
          </a:prstGeom>
          <a:solidFill>
            <a:srgbClr val="FFC000"/>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bg1"/>
                </a:solidFill>
              </a:rPr>
              <a:t>Hive </a:t>
            </a:r>
          </a:p>
          <a:p>
            <a:pPr algn="ctr"/>
            <a:r>
              <a:rPr lang="en-US" sz="1836" b="1" dirty="0">
                <a:solidFill>
                  <a:schemeClr val="bg1"/>
                </a:solidFill>
              </a:rPr>
              <a:t>Engine</a:t>
            </a:r>
          </a:p>
        </p:txBody>
      </p:sp>
      <p:sp>
        <p:nvSpPr>
          <p:cNvPr id="10" name="Rectangle 9"/>
          <p:cNvSpPr/>
          <p:nvPr/>
        </p:nvSpPr>
        <p:spPr>
          <a:xfrm>
            <a:off x="5091341" y="5751053"/>
            <a:ext cx="3030961" cy="453349"/>
          </a:xfrm>
          <a:prstGeom prst="rect">
            <a:avLst/>
          </a:prstGeom>
          <a:solidFill>
            <a:schemeClr val="accent3"/>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tx1"/>
                </a:solidFill>
              </a:rPr>
              <a:t>HDFS</a:t>
            </a:r>
          </a:p>
        </p:txBody>
      </p:sp>
      <p:cxnSp>
        <p:nvCxnSpPr>
          <p:cNvPr id="11" name="Straight Arrow Connector 10"/>
          <p:cNvCxnSpPr/>
          <p:nvPr/>
        </p:nvCxnSpPr>
        <p:spPr>
          <a:xfrm>
            <a:off x="5790794" y="5025695"/>
            <a:ext cx="0" cy="725358"/>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008359" y="5025695"/>
            <a:ext cx="0" cy="307631"/>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4"/>
            <a:endCxn id="9" idx="1"/>
          </p:cNvCxnSpPr>
          <p:nvPr/>
        </p:nvCxnSpPr>
        <p:spPr>
          <a:xfrm>
            <a:off x="4832286" y="4565870"/>
            <a:ext cx="716107" cy="0"/>
          </a:xfrm>
          <a:prstGeom prst="straightConnector1">
            <a:avLst/>
          </a:prstGeom>
          <a:ln w="28575">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5123" name="Picture 3" descr="C:\Users\larar\AppData\Local\Microsoft\Windows\Temporary Internet Files\Content.IE5\A2E6KCZQ\MC90038358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6701" y="1267859"/>
            <a:ext cx="1250352" cy="171391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74" y="1301760"/>
            <a:ext cx="11602492" cy="438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Straight Arrow Connector 20"/>
          <p:cNvCxnSpPr/>
          <p:nvPr/>
        </p:nvCxnSpPr>
        <p:spPr>
          <a:xfrm>
            <a:off x="6982341" y="2981775"/>
            <a:ext cx="0" cy="1059507"/>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1129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p:cTn id="7" dur="500" fill="hold"/>
                                        <p:tgtEl>
                                          <p:spTgt spid="5124"/>
                                        </p:tgtEl>
                                        <p:attrNameLst>
                                          <p:attrName>ppt_w</p:attrName>
                                        </p:attrNameLst>
                                      </p:cBhvr>
                                      <p:tavLst>
                                        <p:tav tm="0">
                                          <p:val>
                                            <p:fltVal val="0"/>
                                          </p:val>
                                        </p:tav>
                                        <p:tav tm="100000">
                                          <p:val>
                                            <p:strVal val="#ppt_w"/>
                                          </p:val>
                                        </p:tav>
                                      </p:tavLst>
                                    </p:anim>
                                    <p:anim calcmode="lin" valueType="num">
                                      <p:cBhvr>
                                        <p:cTn id="8" dur="500" fill="hold"/>
                                        <p:tgtEl>
                                          <p:spTgt spid="5124"/>
                                        </p:tgtEl>
                                        <p:attrNameLst>
                                          <p:attrName>ppt_h</p:attrName>
                                        </p:attrNameLst>
                                      </p:cBhvr>
                                      <p:tavLst>
                                        <p:tav tm="0">
                                          <p:val>
                                            <p:fltVal val="0"/>
                                          </p:val>
                                        </p:tav>
                                        <p:tav tm="100000">
                                          <p:val>
                                            <p:strVal val="#ppt_h"/>
                                          </p:val>
                                        </p:tav>
                                      </p:tavLst>
                                    </p:anim>
                                    <p:animEffect transition="in" filter="fade">
                                      <p:cBhvr>
                                        <p:cTn id="9" dur="500"/>
                                        <p:tgtEl>
                                          <p:spTgt spid="5124"/>
                                        </p:tgtEl>
                                      </p:cBhvr>
                                    </p:animEffec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4.16667E-7 1.48148E-6 L 0.03138 -0.14421 " pathEditMode="relative" rAng="0" ptsTypes="AA">
                                      <p:cBhvr>
                                        <p:cTn id="13" dur="2000" fill="hold"/>
                                        <p:tgtEl>
                                          <p:spTgt spid="5124"/>
                                        </p:tgtEl>
                                        <p:attrNameLst>
                                          <p:attrName>ppt_x</p:attrName>
                                          <p:attrName>ppt_y</p:attrName>
                                        </p:attrNameLst>
                                      </p:cBhvr>
                                      <p:rCtr x="1563" y="-7222"/>
                                    </p:animMotion>
                                  </p:childTnLst>
                                </p:cTn>
                              </p:par>
                              <p:par>
                                <p:cTn id="14" presetID="6" presetClass="emph" presetSubtype="0" fill="hold" nodeType="withEffect">
                                  <p:stCondLst>
                                    <p:cond delay="0"/>
                                  </p:stCondLst>
                                  <p:childTnLst>
                                    <p:animScale>
                                      <p:cBhvr>
                                        <p:cTn id="15" dur="2000" fill="hold"/>
                                        <p:tgtEl>
                                          <p:spTgt spid="5124"/>
                                        </p:tgtEl>
                                      </p:cBhvr>
                                      <p:by x="25000" y="25000"/>
                                    </p:animScale>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Data Preparation with Hive</a:t>
            </a:r>
            <a:br>
              <a:rPr lang="en-US" dirty="0">
                <a:solidFill>
                  <a:schemeClr val="tx2"/>
                </a:solidFill>
              </a:rPr>
            </a:br>
            <a:r>
              <a:rPr lang="en-US" sz="4488" dirty="0">
                <a:solidFill>
                  <a:schemeClr val="accent6"/>
                </a:solidFill>
              </a:rPr>
              <a:t>External and Internal Tables</a:t>
            </a:r>
            <a:endParaRPr lang="en-US" dirty="0">
              <a:solidFill>
                <a:schemeClr val="accent6"/>
              </a:solidFill>
            </a:endParaRPr>
          </a:p>
        </p:txBody>
      </p:sp>
      <p:sp>
        <p:nvSpPr>
          <p:cNvPr id="8" name="Text Placeholder 7"/>
          <p:cNvSpPr>
            <a:spLocks noGrp="1"/>
          </p:cNvSpPr>
          <p:nvPr>
            <p:ph type="body" sz="quarter" idx="4294967295"/>
          </p:nvPr>
        </p:nvSpPr>
        <p:spPr>
          <a:xfrm>
            <a:off x="881" y="4232938"/>
            <a:ext cx="5485521" cy="2476000"/>
          </a:xfrm>
        </p:spPr>
        <p:txBody>
          <a:bodyPr/>
          <a:lstStyle/>
          <a:p>
            <a:r>
              <a:rPr lang="en-US" dirty="0">
                <a:solidFill>
                  <a:schemeClr val="tx2"/>
                </a:solidFill>
              </a:rPr>
              <a:t>Use EXTERNAL when </a:t>
            </a:r>
          </a:p>
          <a:p>
            <a:pPr lvl="2"/>
            <a:r>
              <a:rPr lang="en-US" sz="1836" dirty="0">
                <a:solidFill>
                  <a:schemeClr val="tx2"/>
                </a:solidFill>
              </a:rPr>
              <a:t>Data used outside Hive</a:t>
            </a:r>
          </a:p>
          <a:p>
            <a:pPr lvl="2"/>
            <a:r>
              <a:rPr lang="en-US" sz="1836" dirty="0">
                <a:solidFill>
                  <a:schemeClr val="tx2"/>
                </a:solidFill>
              </a:rPr>
              <a:t>You need data to be updatable in real time</a:t>
            </a:r>
          </a:p>
          <a:p>
            <a:pPr lvl="2"/>
            <a:r>
              <a:rPr lang="en-US" sz="1836" dirty="0">
                <a:solidFill>
                  <a:schemeClr val="tx2"/>
                </a:solidFill>
              </a:rPr>
              <a:t>Data needed when you drop the cluster or the table</a:t>
            </a:r>
          </a:p>
          <a:p>
            <a:pPr lvl="2"/>
            <a:r>
              <a:rPr lang="en-US" sz="1836" dirty="0">
                <a:solidFill>
                  <a:schemeClr val="tx2"/>
                </a:solidFill>
              </a:rPr>
              <a:t>Hive should not own data and control settings, </a:t>
            </a:r>
            <a:r>
              <a:rPr lang="en-US" sz="1836" dirty="0" err="1">
                <a:solidFill>
                  <a:schemeClr val="tx2"/>
                </a:solidFill>
              </a:rPr>
              <a:t>dirs</a:t>
            </a:r>
            <a:r>
              <a:rPr lang="en-US" sz="1836" dirty="0">
                <a:solidFill>
                  <a:schemeClr val="tx2"/>
                </a:solidFill>
              </a:rPr>
              <a:t>, etc.</a:t>
            </a:r>
          </a:p>
        </p:txBody>
      </p:sp>
      <p:sp>
        <p:nvSpPr>
          <p:cNvPr id="3" name="Text Placeholder 2"/>
          <p:cNvSpPr>
            <a:spLocks noGrp="1"/>
          </p:cNvSpPr>
          <p:nvPr>
            <p:ph type="body" sz="quarter" idx="4294967295"/>
          </p:nvPr>
        </p:nvSpPr>
        <p:spPr>
          <a:xfrm>
            <a:off x="6950072" y="4232938"/>
            <a:ext cx="5485521" cy="2208379"/>
          </a:xfrm>
        </p:spPr>
        <p:txBody>
          <a:bodyPr/>
          <a:lstStyle/>
          <a:p>
            <a:r>
              <a:rPr lang="en-US" dirty="0">
                <a:solidFill>
                  <a:schemeClr val="tx2"/>
                </a:solidFill>
              </a:rPr>
              <a:t>Use INTERNAL when </a:t>
            </a:r>
          </a:p>
          <a:p>
            <a:pPr lvl="1"/>
            <a:r>
              <a:rPr lang="en-US" sz="1836" dirty="0">
                <a:solidFill>
                  <a:schemeClr val="tx2"/>
                </a:solidFill>
              </a:rPr>
              <a:t>You want Hive to manage the data and storage</a:t>
            </a:r>
          </a:p>
          <a:p>
            <a:pPr lvl="1"/>
            <a:r>
              <a:rPr lang="en-US" sz="1836" dirty="0">
                <a:solidFill>
                  <a:schemeClr val="tx2"/>
                </a:solidFill>
              </a:rPr>
              <a:t>Short term usage</a:t>
            </a:r>
          </a:p>
          <a:p>
            <a:pPr lvl="1"/>
            <a:r>
              <a:rPr lang="en-US" sz="1836" dirty="0">
                <a:solidFill>
                  <a:schemeClr val="tx2"/>
                </a:solidFill>
              </a:rPr>
              <a:t>Creating table based on existing table (AS SELECT)</a:t>
            </a:r>
          </a:p>
        </p:txBody>
      </p:sp>
      <p:pic>
        <p:nvPicPr>
          <p:cNvPr id="11" name="Picture 1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67802" y="1068170"/>
            <a:ext cx="2167791" cy="2196695"/>
          </a:xfrm>
          <a:prstGeom prst="rect">
            <a:avLst/>
          </a:prstGeom>
        </p:spPr>
      </p:pic>
      <p:sp>
        <p:nvSpPr>
          <p:cNvPr id="7" name="Rectangle 6"/>
          <p:cNvSpPr/>
          <p:nvPr/>
        </p:nvSpPr>
        <p:spPr>
          <a:xfrm>
            <a:off x="430176" y="2000817"/>
            <a:ext cx="11576123" cy="1695079"/>
          </a:xfrm>
          <a:prstGeom prst="rect">
            <a:avLst/>
          </a:prstGeom>
        </p:spPr>
        <p:txBody>
          <a:bodyPr wrap="square">
            <a:spAutoFit/>
          </a:bodyPr>
          <a:lstStyle/>
          <a:p>
            <a:r>
              <a:rPr lang="en-US" sz="2040" dirty="0">
                <a:solidFill>
                  <a:schemeClr val="tx2"/>
                </a:solidFill>
                <a:latin typeface="Courier New" panose="02070309020205020404" pitchFamily="49" charset="0"/>
                <a:cs typeface="Courier New" panose="02070309020205020404" pitchFamily="49" charset="0"/>
              </a:rPr>
              <a:t>CREATE EXTERNAL TABLE flights(…column definitions…)</a:t>
            </a:r>
          </a:p>
          <a:p>
            <a:r>
              <a:rPr lang="en-US" sz="2040" dirty="0">
                <a:solidFill>
                  <a:schemeClr val="tx2"/>
                </a:solidFill>
                <a:latin typeface="Courier New" panose="02070309020205020404" pitchFamily="49" charset="0"/>
                <a:cs typeface="Courier New" panose="02070309020205020404" pitchFamily="49" charset="0"/>
              </a:rPr>
              <a:t>	fields terminated by ',' </a:t>
            </a:r>
          </a:p>
          <a:p>
            <a:r>
              <a:rPr lang="en-US" sz="2040" dirty="0">
                <a:solidFill>
                  <a:schemeClr val="tx2"/>
                </a:solidFill>
                <a:latin typeface="Courier New" panose="02070309020205020404" pitchFamily="49" charset="0"/>
                <a:cs typeface="Courier New" panose="02070309020205020404" pitchFamily="49" charset="0"/>
              </a:rPr>
              <a:t>	lines terminated by '\n' </a:t>
            </a:r>
          </a:p>
          <a:p>
            <a:r>
              <a:rPr lang="en-US" sz="2040" dirty="0">
                <a:solidFill>
                  <a:schemeClr val="tx2"/>
                </a:solidFill>
                <a:latin typeface="Courier New" panose="02070309020205020404" pitchFamily="49" charset="0"/>
                <a:cs typeface="Courier New" panose="02070309020205020404" pitchFamily="49" charset="0"/>
              </a:rPr>
              <a:t>	stored as </a:t>
            </a:r>
            <a:r>
              <a:rPr lang="en-US" sz="2040" dirty="0" err="1">
                <a:solidFill>
                  <a:schemeClr val="tx2"/>
                </a:solidFill>
                <a:latin typeface="Courier New" panose="02070309020205020404" pitchFamily="49" charset="0"/>
                <a:cs typeface="Courier New" panose="02070309020205020404" pitchFamily="49" charset="0"/>
              </a:rPr>
              <a:t>textfile</a:t>
            </a:r>
            <a:r>
              <a:rPr lang="en-US" sz="2040" dirty="0">
                <a:solidFill>
                  <a:schemeClr val="tx2"/>
                </a:solidFill>
                <a:latin typeface="Courier New" panose="02070309020205020404" pitchFamily="49" charset="0"/>
                <a:cs typeface="Courier New" panose="02070309020205020404" pitchFamily="49" charset="0"/>
              </a:rPr>
              <a:t> </a:t>
            </a:r>
          </a:p>
          <a:p>
            <a:r>
              <a:rPr lang="en-US" sz="2040" dirty="0">
                <a:solidFill>
                  <a:schemeClr val="tx2"/>
                </a:solidFill>
                <a:latin typeface="Courier New" panose="02070309020205020404" pitchFamily="49" charset="0"/>
                <a:cs typeface="Courier New" panose="02070309020205020404" pitchFamily="49" charset="0"/>
              </a:rPr>
              <a:t>	location ‘</a:t>
            </a:r>
            <a:r>
              <a:rPr lang="en-US" sz="2040" dirty="0" err="1">
                <a:solidFill>
                  <a:schemeClr val="tx2"/>
                </a:solidFill>
                <a:latin typeface="Courier New" panose="02070309020205020404" pitchFamily="49" charset="0"/>
                <a:cs typeface="Courier New" panose="02070309020205020404" pitchFamily="49" charset="0"/>
              </a:rPr>
              <a:t>wasb</a:t>
            </a:r>
            <a:r>
              <a:rPr lang="en-US" sz="2040" dirty="0">
                <a:solidFill>
                  <a:schemeClr val="tx2"/>
                </a:solidFill>
                <a:latin typeface="Courier New" panose="02070309020205020404" pitchFamily="49" charset="0"/>
                <a:cs typeface="Courier New" panose="02070309020205020404" pitchFamily="49" charset="0"/>
              </a:rPr>
              <a:t>://cluster.blob.core.windows.net/</a:t>
            </a:r>
            <a:r>
              <a:rPr lang="en-US" sz="2040" dirty="0" err="1">
                <a:solidFill>
                  <a:schemeClr val="tx2"/>
                </a:solidFill>
                <a:latin typeface="Courier New" panose="02070309020205020404" pitchFamily="49" charset="0"/>
                <a:cs typeface="Courier New" panose="02070309020205020404" pitchFamily="49" charset="0"/>
              </a:rPr>
              <a:t>flights_raw</a:t>
            </a:r>
            <a:r>
              <a:rPr lang="en-US" sz="2040" dirty="0">
                <a:solidFill>
                  <a:schemeClr val="tx2"/>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991379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Agenda:</a:t>
            </a:r>
          </a:p>
        </p:txBody>
      </p:sp>
      <p:sp>
        <p:nvSpPr>
          <p:cNvPr id="11267" name="Rectangle 3"/>
          <p:cNvSpPr>
            <a:spLocks noGrp="1" noChangeArrowheads="1"/>
          </p:cNvSpPr>
          <p:nvPr>
            <p:ph type="body" idx="4294967295"/>
          </p:nvPr>
        </p:nvSpPr>
        <p:spPr>
          <a:xfrm>
            <a:off x="544538" y="1476623"/>
            <a:ext cx="11345785" cy="3447098"/>
          </a:xfrm>
          <a:prstGeom prst="rect">
            <a:avLst/>
          </a:prstGeom>
        </p:spPr>
        <p:txBody>
          <a:bodyPr/>
          <a:lstStyle/>
          <a:p>
            <a:pPr>
              <a:buFontTx/>
              <a:buNone/>
            </a:pPr>
            <a:r>
              <a:rPr lang="en-US" dirty="0"/>
              <a:t>Big Data overview</a:t>
            </a:r>
          </a:p>
          <a:p>
            <a:pPr>
              <a:buFontTx/>
              <a:buNone/>
            </a:pPr>
            <a:r>
              <a:rPr lang="en-US" dirty="0"/>
              <a:t>Hadoop</a:t>
            </a:r>
          </a:p>
          <a:p>
            <a:pPr>
              <a:buFontTx/>
              <a:buNone/>
            </a:pPr>
            <a:r>
              <a:rPr lang="en-US" dirty="0"/>
              <a:t>Azure HDInsight</a:t>
            </a:r>
          </a:p>
          <a:p>
            <a:pPr>
              <a:buFontTx/>
              <a:buNone/>
            </a:pPr>
            <a:r>
              <a:rPr lang="en-US" dirty="0"/>
              <a:t>Demo</a:t>
            </a:r>
          </a:p>
          <a:p>
            <a:pPr>
              <a:buFontTx/>
              <a:buNone/>
            </a:pPr>
            <a:r>
              <a:rPr lang="en-US" dirty="0"/>
              <a:t>Hands-on Lab</a:t>
            </a:r>
          </a:p>
        </p:txBody>
      </p:sp>
    </p:spTree>
    <p:extLst>
      <p:ext uri="{BB962C8B-B14F-4D97-AF65-F5344CB8AC3E}">
        <p14:creationId xmlns:p14="http://schemas.microsoft.com/office/powerpoint/2010/main" val="33216493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Pig</a:t>
            </a:r>
            <a:br>
              <a:rPr lang="en-US" dirty="0"/>
            </a:br>
            <a:endParaRPr lang="en-US" dirty="0"/>
          </a:p>
        </p:txBody>
      </p:sp>
      <p:sp>
        <p:nvSpPr>
          <p:cNvPr id="3" name="Content Placeholder 2"/>
          <p:cNvSpPr>
            <a:spLocks noGrp="1"/>
          </p:cNvSpPr>
          <p:nvPr>
            <p:ph type="body" sz="quarter" idx="10"/>
          </p:nvPr>
        </p:nvSpPr>
        <p:spPr>
          <a:xfrm>
            <a:off x="275481" y="1505958"/>
            <a:ext cx="11885514" cy="4850400"/>
          </a:xfrm>
        </p:spPr>
        <p:txBody>
          <a:bodyPr/>
          <a:lstStyle/>
          <a:p>
            <a:r>
              <a:rPr lang="en-US" sz="3264" dirty="0"/>
              <a:t>Apache Pig is a simple-to-understand </a:t>
            </a:r>
            <a:br>
              <a:rPr lang="en-US" sz="3264" dirty="0"/>
            </a:br>
            <a:r>
              <a:rPr lang="en-US" sz="3264" dirty="0"/>
              <a:t>data flow language used in the analysis </a:t>
            </a:r>
            <a:br>
              <a:rPr lang="en-US" sz="3264" dirty="0"/>
            </a:br>
            <a:r>
              <a:rPr lang="en-US" sz="3264" dirty="0"/>
              <a:t>of large data sets. </a:t>
            </a:r>
          </a:p>
          <a:p>
            <a:pPr lvl="1"/>
            <a:r>
              <a:rPr lang="en-US" sz="1632" dirty="0"/>
              <a:t>Load: Read data to be manipulated from the file system</a:t>
            </a:r>
          </a:p>
          <a:p>
            <a:pPr lvl="1"/>
            <a:r>
              <a:rPr lang="en-US" sz="1632" dirty="0"/>
              <a:t>Transform: Manipulate the data</a:t>
            </a:r>
          </a:p>
          <a:p>
            <a:pPr lvl="1"/>
            <a:r>
              <a:rPr lang="en-US" sz="1632" dirty="0"/>
              <a:t>Dump or store: Output data to the screen or store for processing</a:t>
            </a:r>
          </a:p>
          <a:p>
            <a:pPr lvl="1"/>
            <a:endParaRPr lang="en-US" sz="1632" dirty="0"/>
          </a:p>
          <a:p>
            <a:r>
              <a:rPr lang="en-US" sz="3264" dirty="0"/>
              <a:t>Scripting – No Java Needed!</a:t>
            </a:r>
          </a:p>
          <a:p>
            <a:r>
              <a:rPr lang="en-US" sz="3264" dirty="0"/>
              <a:t>Pig scripts are automatically converted into MapReduce jobs </a:t>
            </a:r>
          </a:p>
          <a:p>
            <a:r>
              <a:rPr lang="en-US" sz="3264" dirty="0"/>
              <a:t>Pig's language layer consists of a textual language called Pig Latin and a command shell Grunt</a:t>
            </a:r>
          </a:p>
        </p:txBody>
      </p:sp>
      <p:pic>
        <p:nvPicPr>
          <p:cNvPr id="7" name="Content Placeholder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0699" y="174306"/>
            <a:ext cx="3110297" cy="3100583"/>
          </a:xfrm>
          <a:prstGeom prst="rect">
            <a:avLst/>
          </a:prstGeom>
        </p:spPr>
      </p:pic>
    </p:spTree>
    <p:extLst>
      <p:ext uri="{BB962C8B-B14F-4D97-AF65-F5344CB8AC3E}">
        <p14:creationId xmlns:p14="http://schemas.microsoft.com/office/powerpoint/2010/main" val="14076661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Sqoop</a:t>
            </a:r>
            <a:endParaRPr lang="en-US" dirty="0"/>
          </a:p>
        </p:txBody>
      </p:sp>
      <p:sp>
        <p:nvSpPr>
          <p:cNvPr id="13" name="Content Placeholder 12"/>
          <p:cNvSpPr>
            <a:spLocks noGrp="1"/>
          </p:cNvSpPr>
          <p:nvPr>
            <p:ph type="body" sz="quarter" idx="10"/>
          </p:nvPr>
        </p:nvSpPr>
        <p:spPr>
          <a:xfrm>
            <a:off x="275481" y="1212852"/>
            <a:ext cx="11885514" cy="5559023"/>
          </a:xfrm>
        </p:spPr>
        <p:txBody>
          <a:bodyPr/>
          <a:lstStyle/>
          <a:p>
            <a:pPr lvl="0"/>
            <a:r>
              <a:rPr lang="en-US" dirty="0"/>
              <a:t>Data connector system for Hadoop and RDBMS </a:t>
            </a:r>
          </a:p>
          <a:p>
            <a:pPr lvl="1"/>
            <a:r>
              <a:rPr lang="en-US" dirty="0"/>
              <a:t>Importing RDBMS data to files (delimited or sequence) in HDFS, or tables in Hive</a:t>
            </a:r>
          </a:p>
          <a:p>
            <a:pPr lvl="1"/>
            <a:r>
              <a:rPr lang="en-US" dirty="0"/>
              <a:t>Importing RDBMS query results to files (delimited or sequence) in HDFS, or tables in Hive</a:t>
            </a:r>
          </a:p>
          <a:p>
            <a:pPr lvl="1"/>
            <a:r>
              <a:rPr lang="en-US" dirty="0"/>
              <a:t>Exporting files and Hive tables to RDBMS tables</a:t>
            </a:r>
          </a:p>
          <a:p>
            <a:r>
              <a:rPr lang="en-US" dirty="0"/>
              <a:t>Executes MapReduce jobs to transfer data in parallel with fault tolerance</a:t>
            </a:r>
          </a:p>
          <a:p>
            <a:endParaRPr lang="en-US" sz="3264" dirty="0"/>
          </a:p>
          <a:p>
            <a:r>
              <a:rPr lang="en-US" sz="3264" dirty="0"/>
              <a:t>Download: Microsoft SQL Server Connector for Apache Hadoop from </a:t>
            </a:r>
            <a:br>
              <a:rPr lang="en-US" sz="3264" dirty="0"/>
            </a:br>
            <a:r>
              <a:rPr lang="en-US" sz="3264" dirty="0">
                <a:hlinkClick r:id="rId2"/>
              </a:rPr>
              <a:t>http://www.microsoft.com/en-us/download/details.aspx?id=27584</a:t>
            </a:r>
            <a:endParaRPr lang="en-US" sz="3264" dirty="0"/>
          </a:p>
          <a:p>
            <a:endParaRPr lang="en-US" dirty="0"/>
          </a:p>
        </p:txBody>
      </p:sp>
      <p:grpSp>
        <p:nvGrpSpPr>
          <p:cNvPr id="4" name="Group 3"/>
          <p:cNvGrpSpPr/>
          <p:nvPr/>
        </p:nvGrpSpPr>
        <p:grpSpPr>
          <a:xfrm>
            <a:off x="8472029" y="220198"/>
            <a:ext cx="2718799" cy="1100990"/>
            <a:chOff x="7847012" y="3448050"/>
            <a:chExt cx="3429000" cy="1371600"/>
          </a:xfrm>
        </p:grpSpPr>
        <p:pic>
          <p:nvPicPr>
            <p:cNvPr id="5" name="Picture 21" descr="C:\Users\Justin\Desktop\_Work_in_Progress\_MS\1444\hadoop.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847012" y="3657600"/>
              <a:ext cx="12954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mitchellg\AppData\Local\Microsoft\Windows\Temporary Internet Files\Content.Outlook\DRES7FCJ\Storage_white (2).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904412" y="3448050"/>
              <a:ext cx="1371600" cy="1371600"/>
            </a:xfrm>
            <a:prstGeom prst="rect">
              <a:avLst/>
            </a:prstGeom>
            <a:noFill/>
          </p:spPr>
        </p:pic>
        <p:sp>
          <p:nvSpPr>
            <p:cNvPr id="7" name="Right Arrow 6"/>
            <p:cNvSpPr/>
            <p:nvPr/>
          </p:nvSpPr>
          <p:spPr>
            <a:xfrm>
              <a:off x="9207499" y="3752850"/>
              <a:ext cx="952500" cy="3810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36"/>
            </a:p>
          </p:txBody>
        </p:sp>
        <p:sp>
          <p:nvSpPr>
            <p:cNvPr id="8" name="Right Arrow 7"/>
            <p:cNvSpPr/>
            <p:nvPr/>
          </p:nvSpPr>
          <p:spPr>
            <a:xfrm rot="10800000">
              <a:off x="9186861" y="4143375"/>
              <a:ext cx="952500" cy="3810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en-US" sz="1836" dirty="0"/>
            </a:p>
          </p:txBody>
        </p:sp>
      </p:grpSp>
    </p:spTree>
    <p:extLst>
      <p:ext uri="{BB962C8B-B14F-4D97-AF65-F5344CB8AC3E}">
        <p14:creationId xmlns:p14="http://schemas.microsoft.com/office/powerpoint/2010/main" val="15568231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848" y="144313"/>
            <a:ext cx="9591947" cy="1428411"/>
          </a:xfrm>
        </p:spPr>
        <p:txBody>
          <a:bodyPr/>
          <a:lstStyle/>
          <a:p>
            <a:pPr algn="ctr"/>
            <a:r>
              <a:rPr lang="en-US" sz="4488" b="1" dirty="0" err="1">
                <a:solidFill>
                  <a:schemeClr val="tx1"/>
                </a:solidFill>
                <a:latin typeface="Calibri" panose="020F0502020204030204" pitchFamily="34" charset="0"/>
              </a:rPr>
              <a:t>Sqoop</a:t>
            </a:r>
            <a:r>
              <a:rPr lang="en-US" sz="4488" b="1" dirty="0">
                <a:solidFill>
                  <a:schemeClr val="tx1"/>
                </a:solidFill>
                <a:latin typeface="Calibri" panose="020F0502020204030204" pitchFamily="34" charset="0"/>
              </a:rPr>
              <a:t> Import/Export</a:t>
            </a:r>
          </a:p>
        </p:txBody>
      </p:sp>
      <p:grpSp>
        <p:nvGrpSpPr>
          <p:cNvPr id="8205" name="Group 8204"/>
          <p:cNvGrpSpPr/>
          <p:nvPr/>
        </p:nvGrpSpPr>
        <p:grpSpPr>
          <a:xfrm>
            <a:off x="389466" y="1335364"/>
            <a:ext cx="5188416" cy="4998566"/>
            <a:chOff x="150812" y="1154343"/>
            <a:chExt cx="5410200" cy="5055957"/>
          </a:xfrm>
        </p:grpSpPr>
        <p:sp>
          <p:nvSpPr>
            <p:cNvPr id="8193" name="Freeform 8192"/>
            <p:cNvSpPr/>
            <p:nvPr/>
          </p:nvSpPr>
          <p:spPr bwMode="auto">
            <a:xfrm>
              <a:off x="473868" y="1154343"/>
              <a:ext cx="2267745" cy="2696601"/>
            </a:xfrm>
            <a:custGeom>
              <a:avLst/>
              <a:gdLst>
                <a:gd name="connsiteX0" fmla="*/ 213643 w 2861309"/>
                <a:gd name="connsiteY0" fmla="*/ 2915598 h 2915598"/>
                <a:gd name="connsiteX1" fmla="*/ 159052 w 2861309"/>
                <a:gd name="connsiteY1" fmla="*/ 513592 h 2915598"/>
                <a:gd name="connsiteX2" fmla="*/ 1987852 w 2861309"/>
                <a:gd name="connsiteY2" fmla="*/ 22273 h 2915598"/>
                <a:gd name="connsiteX3" fmla="*/ 2861309 w 2861309"/>
                <a:gd name="connsiteY3" fmla="*/ 936673 h 2915598"/>
                <a:gd name="connsiteX0" fmla="*/ 192904 w 2840570"/>
                <a:gd name="connsiteY0" fmla="*/ 2719527 h 2719527"/>
                <a:gd name="connsiteX1" fmla="*/ 138313 w 2840570"/>
                <a:gd name="connsiteY1" fmla="*/ 317521 h 2719527"/>
                <a:gd name="connsiteX2" fmla="*/ 1680213 w 2840570"/>
                <a:gd name="connsiteY2" fmla="*/ 71916 h 2719527"/>
                <a:gd name="connsiteX3" fmla="*/ 2840570 w 2840570"/>
                <a:gd name="connsiteY3" fmla="*/ 740602 h 2719527"/>
                <a:gd name="connsiteX0" fmla="*/ 256025 w 2903691"/>
                <a:gd name="connsiteY0" fmla="*/ 2655831 h 2655831"/>
                <a:gd name="connsiteX1" fmla="*/ 111777 w 2903691"/>
                <a:gd name="connsiteY1" fmla="*/ 472236 h 2655831"/>
                <a:gd name="connsiteX2" fmla="*/ 1743334 w 2903691"/>
                <a:gd name="connsiteY2" fmla="*/ 8220 h 2655831"/>
                <a:gd name="connsiteX3" fmla="*/ 2903691 w 2903691"/>
                <a:gd name="connsiteY3" fmla="*/ 676906 h 2655831"/>
                <a:gd name="connsiteX0" fmla="*/ 376387 w 2862671"/>
                <a:gd name="connsiteY0" fmla="*/ 2628272 h 2628272"/>
                <a:gd name="connsiteX1" fmla="*/ 70757 w 2862671"/>
                <a:gd name="connsiteY1" fmla="*/ 471979 h 2628272"/>
                <a:gd name="connsiteX2" fmla="*/ 1702314 w 2862671"/>
                <a:gd name="connsiteY2" fmla="*/ 7963 h 2628272"/>
                <a:gd name="connsiteX3" fmla="*/ 2862671 w 2862671"/>
                <a:gd name="connsiteY3" fmla="*/ 676649 h 2628272"/>
                <a:gd name="connsiteX0" fmla="*/ 152529 w 2979508"/>
                <a:gd name="connsiteY0" fmla="*/ 2697192 h 2697192"/>
                <a:gd name="connsiteX1" fmla="*/ 187594 w 2979508"/>
                <a:gd name="connsiteY1" fmla="*/ 472645 h 2697192"/>
                <a:gd name="connsiteX2" fmla="*/ 1819151 w 2979508"/>
                <a:gd name="connsiteY2" fmla="*/ 8629 h 2697192"/>
                <a:gd name="connsiteX3" fmla="*/ 2979508 w 2979508"/>
                <a:gd name="connsiteY3" fmla="*/ 677315 h 2697192"/>
              </a:gdLst>
              <a:ahLst/>
              <a:cxnLst>
                <a:cxn ang="0">
                  <a:pos x="connsiteX0" y="connsiteY0"/>
                </a:cxn>
                <a:cxn ang="0">
                  <a:pos x="connsiteX1" y="connsiteY1"/>
                </a:cxn>
                <a:cxn ang="0">
                  <a:pos x="connsiteX2" y="connsiteY2"/>
                </a:cxn>
                <a:cxn ang="0">
                  <a:pos x="connsiteX3" y="connsiteY3"/>
                </a:cxn>
              </a:cxnLst>
              <a:rect l="l" t="t" r="r" b="b"/>
              <a:pathLst>
                <a:path w="2979508" h="2697192">
                  <a:moveTo>
                    <a:pt x="152529" y="2697192"/>
                  </a:moveTo>
                  <a:cubicBezTo>
                    <a:pt x="-22617" y="1737299"/>
                    <a:pt x="-90176" y="920739"/>
                    <a:pt x="187594" y="472645"/>
                  </a:cubicBezTo>
                  <a:cubicBezTo>
                    <a:pt x="465364" y="24551"/>
                    <a:pt x="1353832" y="-25483"/>
                    <a:pt x="1819151" y="8629"/>
                  </a:cubicBezTo>
                  <a:cubicBezTo>
                    <a:pt x="2284470" y="42741"/>
                    <a:pt x="2767967" y="255371"/>
                    <a:pt x="2979508" y="677315"/>
                  </a:cubicBezTo>
                </a:path>
              </a:pathLst>
            </a:custGeom>
            <a:ln w="57150">
              <a:solidFill>
                <a:schemeClr val="accent3"/>
              </a:solidFill>
              <a:prstDash val="sysDot"/>
              <a:headEnd type="stealth" w="med" len="med"/>
              <a:tailEnd type="stealth"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
          <p:nvSpPr>
            <p:cNvPr id="4" name="Rounded Rectangle 3"/>
            <p:cNvSpPr/>
            <p:nvPr/>
          </p:nvSpPr>
          <p:spPr>
            <a:xfrm>
              <a:off x="2208213" y="1828800"/>
              <a:ext cx="3352799" cy="43815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sz="2448" b="1" dirty="0" err="1">
                  <a:solidFill>
                    <a:schemeClr val="accent1"/>
                  </a:solidFill>
                  <a:latin typeface="+mj-lt"/>
                </a:rPr>
                <a:t>Hadoop</a:t>
              </a:r>
              <a:endParaRPr lang="en-US" sz="1836" b="1" dirty="0">
                <a:solidFill>
                  <a:schemeClr val="accent1"/>
                </a:solidFill>
                <a:latin typeface="+mj-lt"/>
              </a:endParaRPr>
            </a:p>
          </p:txBody>
        </p:sp>
        <p:sp>
          <p:nvSpPr>
            <p:cNvPr id="3" name="Can 2"/>
            <p:cNvSpPr/>
            <p:nvPr/>
          </p:nvSpPr>
          <p:spPr bwMode="auto">
            <a:xfrm>
              <a:off x="531812" y="3820817"/>
              <a:ext cx="1143000" cy="1295400"/>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a:gradFill>
                    <a:gsLst>
                      <a:gs pos="0">
                        <a:srgbClr val="FFFFFF"/>
                      </a:gs>
                      <a:gs pos="100000">
                        <a:srgbClr val="FFFFFF"/>
                      </a:gs>
                    </a:gsLst>
                    <a:lin ang="5400000" scaled="0"/>
                  </a:gradFill>
                </a:rPr>
                <a:t>RDBMS</a:t>
              </a:r>
            </a:p>
          </p:txBody>
        </p:sp>
        <p:sp>
          <p:nvSpPr>
            <p:cNvPr id="19" name="Flowchart: Predefined Process 18"/>
            <p:cNvSpPr/>
            <p:nvPr/>
          </p:nvSpPr>
          <p:spPr bwMode="auto">
            <a:xfrm>
              <a:off x="2589211" y="3657600"/>
              <a:ext cx="1126386"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1" name="Flowchart: Predefined Process 20"/>
            <p:cNvSpPr/>
            <p:nvPr/>
          </p:nvSpPr>
          <p:spPr bwMode="auto">
            <a:xfrm>
              <a:off x="2589212" y="4495800"/>
              <a:ext cx="112638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2" name="Flowchart: Predefined Process 21"/>
            <p:cNvSpPr/>
            <p:nvPr/>
          </p:nvSpPr>
          <p:spPr bwMode="auto">
            <a:xfrm>
              <a:off x="2589212" y="5334000"/>
              <a:ext cx="112638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3" name="Flowchart: Predefined Process 22"/>
            <p:cNvSpPr/>
            <p:nvPr/>
          </p:nvSpPr>
          <p:spPr bwMode="auto">
            <a:xfrm>
              <a:off x="2589212" y="2819400"/>
              <a:ext cx="1136420"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0" name="Flowchart: Document 19"/>
            <p:cNvSpPr/>
            <p:nvPr/>
          </p:nvSpPr>
          <p:spPr bwMode="auto">
            <a:xfrm>
              <a:off x="4265612" y="28302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5" name="Flowchart: Document 24"/>
            <p:cNvSpPr/>
            <p:nvPr/>
          </p:nvSpPr>
          <p:spPr bwMode="auto">
            <a:xfrm>
              <a:off x="4265612" y="36684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6" name="Flowchart: Document 25"/>
            <p:cNvSpPr/>
            <p:nvPr/>
          </p:nvSpPr>
          <p:spPr bwMode="auto">
            <a:xfrm>
              <a:off x="4265612" y="45066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7" name="Flowchart: Document 26"/>
            <p:cNvSpPr/>
            <p:nvPr/>
          </p:nvSpPr>
          <p:spPr bwMode="auto">
            <a:xfrm>
              <a:off x="4265612" y="53448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cxnSp>
          <p:nvCxnSpPr>
            <p:cNvPr id="28" name="Straight Arrow Connector 27"/>
            <p:cNvCxnSpPr>
              <a:stCxn id="3" idx="4"/>
              <a:endCxn id="23" idx="1"/>
            </p:cNvCxnSpPr>
            <p:nvPr/>
          </p:nvCxnSpPr>
          <p:spPr>
            <a:xfrm flipV="1">
              <a:off x="1674813" y="3143251"/>
              <a:ext cx="914399" cy="1325266"/>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3" idx="4"/>
              <a:endCxn id="21" idx="1"/>
            </p:cNvCxnSpPr>
            <p:nvPr/>
          </p:nvCxnSpPr>
          <p:spPr>
            <a:xfrm>
              <a:off x="1674813" y="4468517"/>
              <a:ext cx="914399" cy="351134"/>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3" idx="4"/>
              <a:endCxn id="22" idx="1"/>
            </p:cNvCxnSpPr>
            <p:nvPr/>
          </p:nvCxnSpPr>
          <p:spPr>
            <a:xfrm>
              <a:off x="1674813" y="4468517"/>
              <a:ext cx="914399" cy="11893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3" idx="4"/>
              <a:endCxn id="19" idx="1"/>
            </p:cNvCxnSpPr>
            <p:nvPr/>
          </p:nvCxnSpPr>
          <p:spPr>
            <a:xfrm flipV="1">
              <a:off x="1674813" y="3981450"/>
              <a:ext cx="914398" cy="487067"/>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23" idx="3"/>
              <a:endCxn id="20" idx="1"/>
            </p:cNvCxnSpPr>
            <p:nvPr/>
          </p:nvCxnSpPr>
          <p:spPr>
            <a:xfrm flipV="1">
              <a:off x="3725632" y="3135018"/>
              <a:ext cx="539980" cy="82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19" idx="3"/>
              <a:endCxn id="25" idx="1"/>
            </p:cNvCxnSpPr>
            <p:nvPr/>
          </p:nvCxnSpPr>
          <p:spPr>
            <a:xfrm flipV="1">
              <a:off x="3715597" y="3973218"/>
              <a:ext cx="550015" cy="8232"/>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21" idx="3"/>
              <a:endCxn id="26" idx="1"/>
            </p:cNvCxnSpPr>
            <p:nvPr/>
          </p:nvCxnSpPr>
          <p:spPr>
            <a:xfrm flipV="1">
              <a:off x="3715597" y="4811417"/>
              <a:ext cx="550015" cy="82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22" idx="3"/>
              <a:endCxn id="27" idx="1"/>
            </p:cNvCxnSpPr>
            <p:nvPr/>
          </p:nvCxnSpPr>
          <p:spPr>
            <a:xfrm flipV="1">
              <a:off x="3715597" y="5649618"/>
              <a:ext cx="550015" cy="8232"/>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2589212" y="2452301"/>
              <a:ext cx="1055067" cy="291445"/>
            </a:xfrm>
            <a:prstGeom prst="rect">
              <a:avLst/>
            </a:prstGeom>
            <a:noFill/>
          </p:spPr>
          <p:txBody>
            <a:bodyPr wrap="none" lIns="0" tIns="0" rIns="0" bIns="0" rtlCol="0">
              <a:spAutoFit/>
            </a:bodyPr>
            <a:lstStyle/>
            <a:p>
              <a:r>
                <a:rPr lang="en-US" sz="1836" spc="-71" dirty="0" err="1">
                  <a:solidFill>
                    <a:schemeClr val="bg1">
                      <a:lumMod val="85000"/>
                      <a:lumOff val="15000"/>
                    </a:schemeClr>
                  </a:solidFill>
                </a:rPr>
                <a:t>Sqoop</a:t>
              </a:r>
              <a:r>
                <a:rPr lang="en-US" sz="1836" spc="-71" dirty="0">
                  <a:solidFill>
                    <a:schemeClr val="bg1">
                      <a:lumMod val="85000"/>
                      <a:lumOff val="15000"/>
                    </a:schemeClr>
                  </a:solidFill>
                </a:rPr>
                <a:t> job</a:t>
              </a:r>
            </a:p>
          </p:txBody>
        </p:sp>
        <p:sp>
          <p:nvSpPr>
            <p:cNvPr id="52" name="TextBox 51"/>
            <p:cNvSpPr txBox="1"/>
            <p:nvPr/>
          </p:nvSpPr>
          <p:spPr>
            <a:xfrm>
              <a:off x="4113212" y="2466201"/>
              <a:ext cx="1404825" cy="291445"/>
            </a:xfrm>
            <a:prstGeom prst="rect">
              <a:avLst/>
            </a:prstGeom>
            <a:noFill/>
          </p:spPr>
          <p:txBody>
            <a:bodyPr wrap="none" lIns="0" tIns="0" rIns="0" bIns="0" rtlCol="0">
              <a:spAutoFit/>
            </a:bodyPr>
            <a:lstStyle/>
            <a:p>
              <a:r>
                <a:rPr lang="en-US" sz="1836" spc="-71" dirty="0">
                  <a:solidFill>
                    <a:schemeClr val="bg1">
                      <a:lumMod val="85000"/>
                      <a:lumOff val="15000"/>
                    </a:schemeClr>
                  </a:solidFill>
                </a:rPr>
                <a:t>HDFS Storage</a:t>
              </a:r>
            </a:p>
          </p:txBody>
        </p:sp>
        <p:sp>
          <p:nvSpPr>
            <p:cNvPr id="60" name="Rectangle 59"/>
            <p:cNvSpPr/>
            <p:nvPr/>
          </p:nvSpPr>
          <p:spPr bwMode="auto">
            <a:xfrm>
              <a:off x="150812" y="1752600"/>
              <a:ext cx="1981200" cy="533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err="1">
                  <a:solidFill>
                    <a:schemeClr val="accent1"/>
                  </a:solidFill>
                </a:rPr>
                <a:t>Sqoop</a:t>
              </a:r>
              <a:r>
                <a:rPr lang="en-US" sz="2040" dirty="0">
                  <a:solidFill>
                    <a:schemeClr val="accent1"/>
                  </a:solidFill>
                </a:rPr>
                <a:t> Import</a:t>
              </a:r>
            </a:p>
          </p:txBody>
        </p:sp>
        <p:sp>
          <p:nvSpPr>
            <p:cNvPr id="8195" name="TextBox 8194"/>
            <p:cNvSpPr txBox="1"/>
            <p:nvPr/>
          </p:nvSpPr>
          <p:spPr>
            <a:xfrm>
              <a:off x="684212" y="3009900"/>
              <a:ext cx="1213546" cy="582891"/>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1. Gather </a:t>
              </a:r>
              <a:br>
                <a:rPr lang="en-US" sz="1836" spc="-71" dirty="0">
                  <a:gradFill>
                    <a:gsLst>
                      <a:gs pos="2917">
                        <a:schemeClr val="tx1"/>
                      </a:gs>
                      <a:gs pos="30000">
                        <a:schemeClr val="tx1"/>
                      </a:gs>
                    </a:gsLst>
                    <a:lin ang="5400000" scaled="0"/>
                  </a:gradFill>
                </a:rPr>
              </a:br>
              <a:r>
                <a:rPr lang="en-US" sz="1836" spc="-71" dirty="0">
                  <a:gradFill>
                    <a:gsLst>
                      <a:gs pos="2917">
                        <a:schemeClr val="tx1"/>
                      </a:gs>
                      <a:gs pos="30000">
                        <a:schemeClr val="tx1"/>
                      </a:gs>
                    </a:gsLst>
                    <a:lin ang="5400000" scaled="0"/>
                  </a:gradFill>
                </a:rPr>
                <a:t>    Metadata</a:t>
              </a:r>
            </a:p>
          </p:txBody>
        </p:sp>
        <p:sp>
          <p:nvSpPr>
            <p:cNvPr id="68" name="TextBox 67"/>
            <p:cNvSpPr txBox="1"/>
            <p:nvPr/>
          </p:nvSpPr>
          <p:spPr>
            <a:xfrm>
              <a:off x="2445567" y="1170801"/>
              <a:ext cx="2460095" cy="291445"/>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2. Submit Map-Only Job</a:t>
              </a:r>
            </a:p>
          </p:txBody>
        </p:sp>
      </p:grpSp>
      <p:sp>
        <p:nvSpPr>
          <p:cNvPr id="8196" name="Rectangle 8195"/>
          <p:cNvSpPr/>
          <p:nvPr/>
        </p:nvSpPr>
        <p:spPr>
          <a:xfrm>
            <a:off x="548140" y="6372789"/>
            <a:ext cx="11090856" cy="414353"/>
          </a:xfrm>
          <a:prstGeom prst="rect">
            <a:avLst/>
          </a:prstGeom>
        </p:spPr>
        <p:txBody>
          <a:bodyPr wrap="square">
            <a:spAutoFit/>
          </a:bodyPr>
          <a:lstStyle/>
          <a:p>
            <a:pPr algn="ctr"/>
            <a:r>
              <a:rPr lang="en-US" sz="2040" dirty="0">
                <a:hlinkClick r:id="rId2"/>
              </a:rPr>
              <a:t>https://blogs.apache.org/sqoop/entry/apache_sqoop_overview</a:t>
            </a:r>
            <a:r>
              <a:rPr lang="en-US" sz="2040" dirty="0"/>
              <a:t> </a:t>
            </a:r>
          </a:p>
        </p:txBody>
      </p:sp>
      <p:grpSp>
        <p:nvGrpSpPr>
          <p:cNvPr id="8206" name="Group 8205"/>
          <p:cNvGrpSpPr/>
          <p:nvPr/>
        </p:nvGrpSpPr>
        <p:grpSpPr>
          <a:xfrm>
            <a:off x="6606821" y="1335364"/>
            <a:ext cx="5188416" cy="4998566"/>
            <a:chOff x="6246811" y="1154343"/>
            <a:chExt cx="5410200" cy="5055957"/>
          </a:xfrm>
        </p:grpSpPr>
        <p:sp>
          <p:nvSpPr>
            <p:cNvPr id="71" name="Freeform 70"/>
            <p:cNvSpPr/>
            <p:nvPr/>
          </p:nvSpPr>
          <p:spPr bwMode="auto">
            <a:xfrm>
              <a:off x="6569867" y="1154343"/>
              <a:ext cx="2267745" cy="2696601"/>
            </a:xfrm>
            <a:custGeom>
              <a:avLst/>
              <a:gdLst>
                <a:gd name="connsiteX0" fmla="*/ 213643 w 2861309"/>
                <a:gd name="connsiteY0" fmla="*/ 2915598 h 2915598"/>
                <a:gd name="connsiteX1" fmla="*/ 159052 w 2861309"/>
                <a:gd name="connsiteY1" fmla="*/ 513592 h 2915598"/>
                <a:gd name="connsiteX2" fmla="*/ 1987852 w 2861309"/>
                <a:gd name="connsiteY2" fmla="*/ 22273 h 2915598"/>
                <a:gd name="connsiteX3" fmla="*/ 2861309 w 2861309"/>
                <a:gd name="connsiteY3" fmla="*/ 936673 h 2915598"/>
                <a:gd name="connsiteX0" fmla="*/ 192904 w 2840570"/>
                <a:gd name="connsiteY0" fmla="*/ 2719527 h 2719527"/>
                <a:gd name="connsiteX1" fmla="*/ 138313 w 2840570"/>
                <a:gd name="connsiteY1" fmla="*/ 317521 h 2719527"/>
                <a:gd name="connsiteX2" fmla="*/ 1680213 w 2840570"/>
                <a:gd name="connsiteY2" fmla="*/ 71916 h 2719527"/>
                <a:gd name="connsiteX3" fmla="*/ 2840570 w 2840570"/>
                <a:gd name="connsiteY3" fmla="*/ 740602 h 2719527"/>
                <a:gd name="connsiteX0" fmla="*/ 256025 w 2903691"/>
                <a:gd name="connsiteY0" fmla="*/ 2655831 h 2655831"/>
                <a:gd name="connsiteX1" fmla="*/ 111777 w 2903691"/>
                <a:gd name="connsiteY1" fmla="*/ 472236 h 2655831"/>
                <a:gd name="connsiteX2" fmla="*/ 1743334 w 2903691"/>
                <a:gd name="connsiteY2" fmla="*/ 8220 h 2655831"/>
                <a:gd name="connsiteX3" fmla="*/ 2903691 w 2903691"/>
                <a:gd name="connsiteY3" fmla="*/ 676906 h 2655831"/>
                <a:gd name="connsiteX0" fmla="*/ 376387 w 2862671"/>
                <a:gd name="connsiteY0" fmla="*/ 2628272 h 2628272"/>
                <a:gd name="connsiteX1" fmla="*/ 70757 w 2862671"/>
                <a:gd name="connsiteY1" fmla="*/ 471979 h 2628272"/>
                <a:gd name="connsiteX2" fmla="*/ 1702314 w 2862671"/>
                <a:gd name="connsiteY2" fmla="*/ 7963 h 2628272"/>
                <a:gd name="connsiteX3" fmla="*/ 2862671 w 2862671"/>
                <a:gd name="connsiteY3" fmla="*/ 676649 h 2628272"/>
                <a:gd name="connsiteX0" fmla="*/ 152529 w 2979508"/>
                <a:gd name="connsiteY0" fmla="*/ 2697192 h 2697192"/>
                <a:gd name="connsiteX1" fmla="*/ 187594 w 2979508"/>
                <a:gd name="connsiteY1" fmla="*/ 472645 h 2697192"/>
                <a:gd name="connsiteX2" fmla="*/ 1819151 w 2979508"/>
                <a:gd name="connsiteY2" fmla="*/ 8629 h 2697192"/>
                <a:gd name="connsiteX3" fmla="*/ 2979508 w 2979508"/>
                <a:gd name="connsiteY3" fmla="*/ 677315 h 2697192"/>
              </a:gdLst>
              <a:ahLst/>
              <a:cxnLst>
                <a:cxn ang="0">
                  <a:pos x="connsiteX0" y="connsiteY0"/>
                </a:cxn>
                <a:cxn ang="0">
                  <a:pos x="connsiteX1" y="connsiteY1"/>
                </a:cxn>
                <a:cxn ang="0">
                  <a:pos x="connsiteX2" y="connsiteY2"/>
                </a:cxn>
                <a:cxn ang="0">
                  <a:pos x="connsiteX3" y="connsiteY3"/>
                </a:cxn>
              </a:cxnLst>
              <a:rect l="l" t="t" r="r" b="b"/>
              <a:pathLst>
                <a:path w="2979508" h="2697192">
                  <a:moveTo>
                    <a:pt x="152529" y="2697192"/>
                  </a:moveTo>
                  <a:cubicBezTo>
                    <a:pt x="-22617" y="1737299"/>
                    <a:pt x="-90176" y="920739"/>
                    <a:pt x="187594" y="472645"/>
                  </a:cubicBezTo>
                  <a:cubicBezTo>
                    <a:pt x="465364" y="24551"/>
                    <a:pt x="1353832" y="-25483"/>
                    <a:pt x="1819151" y="8629"/>
                  </a:cubicBezTo>
                  <a:cubicBezTo>
                    <a:pt x="2284470" y="42741"/>
                    <a:pt x="2767967" y="255371"/>
                    <a:pt x="2979508" y="677315"/>
                  </a:cubicBezTo>
                </a:path>
              </a:pathLst>
            </a:custGeom>
            <a:ln w="57150">
              <a:solidFill>
                <a:schemeClr val="accent3"/>
              </a:solidFill>
              <a:prstDash val="sysDot"/>
              <a:headEnd type="stealth" w="med" len="med"/>
              <a:tailEnd type="stealth"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
          <p:nvSpPr>
            <p:cNvPr id="72" name="Rounded Rectangle 71"/>
            <p:cNvSpPr/>
            <p:nvPr/>
          </p:nvSpPr>
          <p:spPr>
            <a:xfrm>
              <a:off x="8304212" y="1828800"/>
              <a:ext cx="3352799" cy="43815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sz="2448" b="1" dirty="0" err="1">
                  <a:solidFill>
                    <a:schemeClr val="accent1"/>
                  </a:solidFill>
                  <a:latin typeface="+mj-lt"/>
                </a:rPr>
                <a:t>Hadoop</a:t>
              </a:r>
              <a:endParaRPr lang="en-US" sz="1836" b="1" dirty="0">
                <a:solidFill>
                  <a:schemeClr val="accent1"/>
                </a:solidFill>
                <a:latin typeface="+mj-lt"/>
              </a:endParaRPr>
            </a:p>
          </p:txBody>
        </p:sp>
        <p:sp>
          <p:nvSpPr>
            <p:cNvPr id="73" name="Can 72"/>
            <p:cNvSpPr/>
            <p:nvPr/>
          </p:nvSpPr>
          <p:spPr bwMode="auto">
            <a:xfrm>
              <a:off x="6627811" y="3820817"/>
              <a:ext cx="1143000" cy="1295400"/>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a:gradFill>
                    <a:gsLst>
                      <a:gs pos="0">
                        <a:srgbClr val="FFFFFF"/>
                      </a:gs>
                      <a:gs pos="100000">
                        <a:srgbClr val="FFFFFF"/>
                      </a:gs>
                    </a:gsLst>
                    <a:lin ang="5400000" scaled="0"/>
                  </a:gradFill>
                </a:rPr>
                <a:t>RDBMS</a:t>
              </a:r>
            </a:p>
          </p:txBody>
        </p:sp>
        <p:sp>
          <p:nvSpPr>
            <p:cNvPr id="74" name="Flowchart: Predefined Process 73"/>
            <p:cNvSpPr/>
            <p:nvPr/>
          </p:nvSpPr>
          <p:spPr bwMode="auto">
            <a:xfrm>
              <a:off x="8685211" y="36576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5" name="Flowchart: Predefined Process 74"/>
            <p:cNvSpPr/>
            <p:nvPr/>
          </p:nvSpPr>
          <p:spPr bwMode="auto">
            <a:xfrm>
              <a:off x="8685211" y="44958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6" name="Flowchart: Predefined Process 75"/>
            <p:cNvSpPr/>
            <p:nvPr/>
          </p:nvSpPr>
          <p:spPr bwMode="auto">
            <a:xfrm>
              <a:off x="8685211" y="53340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7" name="Flowchart: Predefined Process 76"/>
            <p:cNvSpPr/>
            <p:nvPr/>
          </p:nvSpPr>
          <p:spPr bwMode="auto">
            <a:xfrm>
              <a:off x="8685210" y="2819400"/>
              <a:ext cx="999546"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8" name="Flowchart: Document 77"/>
            <p:cNvSpPr/>
            <p:nvPr/>
          </p:nvSpPr>
          <p:spPr bwMode="auto">
            <a:xfrm>
              <a:off x="10361611" y="28302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9" name="Flowchart: Document 78"/>
            <p:cNvSpPr/>
            <p:nvPr/>
          </p:nvSpPr>
          <p:spPr bwMode="auto">
            <a:xfrm>
              <a:off x="10361611" y="36684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0" name="Flowchart: Document 79"/>
            <p:cNvSpPr/>
            <p:nvPr/>
          </p:nvSpPr>
          <p:spPr bwMode="auto">
            <a:xfrm>
              <a:off x="10361611" y="45066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1" name="Flowchart: Document 80"/>
            <p:cNvSpPr/>
            <p:nvPr/>
          </p:nvSpPr>
          <p:spPr bwMode="auto">
            <a:xfrm>
              <a:off x="10361611" y="53448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cxnSp>
          <p:nvCxnSpPr>
            <p:cNvPr id="82" name="Straight Arrow Connector 81"/>
            <p:cNvCxnSpPr>
              <a:endCxn id="77" idx="1"/>
            </p:cNvCxnSpPr>
            <p:nvPr/>
          </p:nvCxnSpPr>
          <p:spPr>
            <a:xfrm flipV="1">
              <a:off x="7770811" y="3143251"/>
              <a:ext cx="914399" cy="10817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3" name="Straight Arrow Connector 82"/>
            <p:cNvCxnSpPr>
              <a:stCxn id="73" idx="4"/>
              <a:endCxn id="75" idx="1"/>
            </p:cNvCxnSpPr>
            <p:nvPr/>
          </p:nvCxnSpPr>
          <p:spPr>
            <a:xfrm>
              <a:off x="7770812" y="4468517"/>
              <a:ext cx="914399" cy="351134"/>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4" name="Straight Arrow Connector 83"/>
            <p:cNvCxnSpPr>
              <a:endCxn id="76" idx="1"/>
            </p:cNvCxnSpPr>
            <p:nvPr/>
          </p:nvCxnSpPr>
          <p:spPr>
            <a:xfrm>
              <a:off x="7770811" y="4644083"/>
              <a:ext cx="914400" cy="1013767"/>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5" name="Straight Arrow Connector 84"/>
            <p:cNvCxnSpPr>
              <a:endCxn id="74" idx="1"/>
            </p:cNvCxnSpPr>
            <p:nvPr/>
          </p:nvCxnSpPr>
          <p:spPr>
            <a:xfrm flipV="1">
              <a:off x="7770811" y="3981450"/>
              <a:ext cx="914400" cy="32385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77" idx="3"/>
              <a:endCxn id="78" idx="1"/>
            </p:cNvCxnSpPr>
            <p:nvPr/>
          </p:nvCxnSpPr>
          <p:spPr>
            <a:xfrm flipV="1">
              <a:off x="9684756" y="3135018"/>
              <a:ext cx="676855" cy="82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7" name="Straight Arrow Connector 86"/>
            <p:cNvCxnSpPr>
              <a:stCxn id="74" idx="3"/>
              <a:endCxn id="79" idx="1"/>
            </p:cNvCxnSpPr>
            <p:nvPr/>
          </p:nvCxnSpPr>
          <p:spPr>
            <a:xfrm flipV="1">
              <a:off x="9684756" y="3973218"/>
              <a:ext cx="676855" cy="823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8" name="Straight Arrow Connector 87"/>
            <p:cNvCxnSpPr>
              <a:stCxn id="75" idx="3"/>
              <a:endCxn id="80" idx="1"/>
            </p:cNvCxnSpPr>
            <p:nvPr/>
          </p:nvCxnSpPr>
          <p:spPr>
            <a:xfrm flipV="1">
              <a:off x="9684756" y="4811417"/>
              <a:ext cx="676855" cy="82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9" name="Straight Arrow Connector 88"/>
            <p:cNvCxnSpPr>
              <a:stCxn id="76" idx="3"/>
              <a:endCxn id="81" idx="1"/>
            </p:cNvCxnSpPr>
            <p:nvPr/>
          </p:nvCxnSpPr>
          <p:spPr>
            <a:xfrm flipV="1">
              <a:off x="9684756" y="5649618"/>
              <a:ext cx="676855" cy="823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sp>
          <p:nvSpPr>
            <p:cNvPr id="90" name="TextBox 89"/>
            <p:cNvSpPr txBox="1"/>
            <p:nvPr/>
          </p:nvSpPr>
          <p:spPr>
            <a:xfrm>
              <a:off x="8685211" y="2452301"/>
              <a:ext cx="1055067" cy="291445"/>
            </a:xfrm>
            <a:prstGeom prst="rect">
              <a:avLst/>
            </a:prstGeom>
            <a:noFill/>
          </p:spPr>
          <p:txBody>
            <a:bodyPr wrap="none" lIns="0" tIns="0" rIns="0" bIns="0" rtlCol="0">
              <a:spAutoFit/>
            </a:bodyPr>
            <a:lstStyle/>
            <a:p>
              <a:r>
                <a:rPr lang="en-US" sz="1836" spc="-71" dirty="0" err="1">
                  <a:solidFill>
                    <a:schemeClr val="bg1">
                      <a:lumMod val="85000"/>
                      <a:lumOff val="15000"/>
                    </a:schemeClr>
                  </a:solidFill>
                </a:rPr>
                <a:t>Sqoop</a:t>
              </a:r>
              <a:r>
                <a:rPr lang="en-US" sz="1836" spc="-71" dirty="0">
                  <a:solidFill>
                    <a:schemeClr val="bg1">
                      <a:lumMod val="85000"/>
                      <a:lumOff val="15000"/>
                    </a:schemeClr>
                  </a:solidFill>
                </a:rPr>
                <a:t> job</a:t>
              </a:r>
            </a:p>
          </p:txBody>
        </p:sp>
        <p:sp>
          <p:nvSpPr>
            <p:cNvPr id="91" name="TextBox 90"/>
            <p:cNvSpPr txBox="1"/>
            <p:nvPr/>
          </p:nvSpPr>
          <p:spPr>
            <a:xfrm>
              <a:off x="10209211" y="2466201"/>
              <a:ext cx="1404825" cy="291445"/>
            </a:xfrm>
            <a:prstGeom prst="rect">
              <a:avLst/>
            </a:prstGeom>
            <a:noFill/>
          </p:spPr>
          <p:txBody>
            <a:bodyPr wrap="none" lIns="0" tIns="0" rIns="0" bIns="0" rtlCol="0">
              <a:spAutoFit/>
            </a:bodyPr>
            <a:lstStyle/>
            <a:p>
              <a:r>
                <a:rPr lang="en-US" sz="1836" spc="-71" dirty="0">
                  <a:solidFill>
                    <a:schemeClr val="bg1">
                      <a:lumMod val="85000"/>
                      <a:lumOff val="15000"/>
                    </a:schemeClr>
                  </a:solidFill>
                </a:rPr>
                <a:t>HDFS Storage</a:t>
              </a:r>
            </a:p>
          </p:txBody>
        </p:sp>
        <p:sp>
          <p:nvSpPr>
            <p:cNvPr id="92" name="Rectangle 91"/>
            <p:cNvSpPr/>
            <p:nvPr/>
          </p:nvSpPr>
          <p:spPr bwMode="auto">
            <a:xfrm>
              <a:off x="6246811" y="1752600"/>
              <a:ext cx="1981200" cy="533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err="1">
                  <a:solidFill>
                    <a:schemeClr val="accent1"/>
                  </a:solidFill>
                </a:rPr>
                <a:t>Sqoop</a:t>
              </a:r>
              <a:r>
                <a:rPr lang="en-US" sz="2040" dirty="0">
                  <a:solidFill>
                    <a:schemeClr val="accent1"/>
                  </a:solidFill>
                </a:rPr>
                <a:t> Export</a:t>
              </a:r>
            </a:p>
          </p:txBody>
        </p:sp>
        <p:sp>
          <p:nvSpPr>
            <p:cNvPr id="93" name="TextBox 92"/>
            <p:cNvSpPr txBox="1"/>
            <p:nvPr/>
          </p:nvSpPr>
          <p:spPr>
            <a:xfrm>
              <a:off x="6780211" y="3009900"/>
              <a:ext cx="1213546" cy="582891"/>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1. Gather </a:t>
              </a:r>
              <a:br>
                <a:rPr lang="en-US" sz="1836" spc="-71" dirty="0">
                  <a:gradFill>
                    <a:gsLst>
                      <a:gs pos="2917">
                        <a:schemeClr val="tx1"/>
                      </a:gs>
                      <a:gs pos="30000">
                        <a:schemeClr val="tx1"/>
                      </a:gs>
                    </a:gsLst>
                    <a:lin ang="5400000" scaled="0"/>
                  </a:gradFill>
                </a:rPr>
              </a:br>
              <a:r>
                <a:rPr lang="en-US" sz="1836" spc="-71" dirty="0">
                  <a:gradFill>
                    <a:gsLst>
                      <a:gs pos="2917">
                        <a:schemeClr val="tx1"/>
                      </a:gs>
                      <a:gs pos="30000">
                        <a:schemeClr val="tx1"/>
                      </a:gs>
                    </a:gsLst>
                    <a:lin ang="5400000" scaled="0"/>
                  </a:gradFill>
                </a:rPr>
                <a:t>    Metadata</a:t>
              </a:r>
            </a:p>
          </p:txBody>
        </p:sp>
        <p:sp>
          <p:nvSpPr>
            <p:cNvPr id="94" name="TextBox 93"/>
            <p:cNvSpPr txBox="1"/>
            <p:nvPr/>
          </p:nvSpPr>
          <p:spPr>
            <a:xfrm>
              <a:off x="8541566" y="1170801"/>
              <a:ext cx="2460095" cy="291445"/>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2. Submit Map-Only Job</a:t>
              </a:r>
            </a:p>
          </p:txBody>
        </p:sp>
      </p:grpSp>
    </p:spTree>
    <p:extLst>
      <p:ext uri="{BB962C8B-B14F-4D97-AF65-F5344CB8AC3E}">
        <p14:creationId xmlns:p14="http://schemas.microsoft.com/office/powerpoint/2010/main" val="224704744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Hive</a:t>
            </a:r>
            <a:br>
              <a:rPr lang="en-US" dirty="0"/>
            </a:br>
            <a:r>
              <a:rPr lang="en-US" sz="7200" dirty="0">
                <a:solidFill>
                  <a:srgbClr val="00B0F0"/>
                </a:solidFill>
              </a:rPr>
              <a:t>https://git.io/vrray</a:t>
            </a:r>
          </a:p>
        </p:txBody>
      </p:sp>
    </p:spTree>
    <p:extLst>
      <p:ext uri="{BB962C8B-B14F-4D97-AF65-F5344CB8AC3E}">
        <p14:creationId xmlns:p14="http://schemas.microsoft.com/office/powerpoint/2010/main" val="338749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Hands-On Lab</a:t>
            </a:r>
            <a:br>
              <a:rPr lang="en-US" dirty="0"/>
            </a:br>
            <a:r>
              <a:rPr lang="en-US" sz="7198" dirty="0">
                <a:solidFill>
                  <a:srgbClr val="00BCF2"/>
                </a:solidFill>
              </a:rPr>
              <a:t>https://git.io/vrraF</a:t>
            </a:r>
            <a:endParaRPr lang="en-US" dirty="0">
              <a:solidFill>
                <a:srgbClr val="00BCF2"/>
              </a:solidFill>
            </a:endParaRPr>
          </a:p>
        </p:txBody>
      </p:sp>
    </p:spTree>
    <p:extLst>
      <p:ext uri="{BB962C8B-B14F-4D97-AF65-F5344CB8AC3E}">
        <p14:creationId xmlns:p14="http://schemas.microsoft.com/office/powerpoint/2010/main" val="233187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212850"/>
            <a:ext cx="11887200" cy="4342599"/>
          </a:xfrm>
        </p:spPr>
        <p:txBody>
          <a:bodyPr/>
          <a:lstStyle/>
          <a:p>
            <a:r>
              <a:rPr lang="en-US" dirty="0"/>
              <a:t>Microsoft Azure: </a:t>
            </a:r>
            <a:r>
              <a:rPr lang="en-US" u="sng" dirty="0">
                <a:solidFill>
                  <a:srgbClr val="00BCF2"/>
                </a:solidFill>
              </a:rPr>
              <a:t>azure.microsoft.com</a:t>
            </a:r>
          </a:p>
          <a:p>
            <a:pPr marL="0" indent="0">
              <a:buNone/>
            </a:pPr>
            <a:endParaRPr lang="en-US" u="sng" dirty="0">
              <a:solidFill>
                <a:srgbClr val="00BCF2"/>
              </a:solidFill>
            </a:endParaRPr>
          </a:p>
          <a:p>
            <a:pPr marL="342834" indent="-342834" defTabSz="932563">
              <a:spcBef>
                <a:spcPts val="2400"/>
              </a:spcBef>
              <a:buClr>
                <a:srgbClr val="68217A"/>
              </a:buClr>
            </a:pPr>
            <a:r>
              <a:rPr lang="en-US" sz="3799" dirty="0">
                <a:gradFill>
                  <a:gsLst>
                    <a:gs pos="1250">
                      <a:srgbClr val="FFFFFF"/>
                    </a:gs>
                    <a:gs pos="100000">
                      <a:srgbClr val="FFFFFF"/>
                    </a:gs>
                  </a:gsLst>
                  <a:lin ang="5400000" scaled="0"/>
                </a:gradFill>
              </a:rPr>
              <a:t>Free online training at Microsoft Virtual Academy: </a:t>
            </a:r>
            <a:r>
              <a:rPr lang="en-US" u="sng" dirty="0">
                <a:solidFill>
                  <a:srgbClr val="0072C6">
                    <a:lumMod val="60000"/>
                    <a:lumOff val="40000"/>
                  </a:srgbClr>
                </a:solidFill>
                <a:latin typeface="Segoe UI Light"/>
              </a:rPr>
              <a:t>microsoftvirtualacademy.com</a:t>
            </a:r>
            <a:endParaRPr lang="en-US" dirty="0">
              <a:solidFill>
                <a:srgbClr val="0072C6">
                  <a:lumMod val="60000"/>
                  <a:lumOff val="40000"/>
                </a:srgbClr>
              </a:solidFill>
              <a:latin typeface="Segoe UI Light"/>
            </a:endParaRPr>
          </a:p>
          <a:p>
            <a:pPr marL="342834" indent="-342834" defTabSz="932563">
              <a:spcBef>
                <a:spcPts val="2400"/>
              </a:spcBef>
              <a:buClr>
                <a:srgbClr val="68217A"/>
              </a:buClr>
            </a:pPr>
            <a:endParaRPr lang="en-US" dirty="0"/>
          </a:p>
          <a:p>
            <a:r>
              <a:rPr lang="en-US" dirty="0"/>
              <a:t>Lots of stuff: </a:t>
            </a:r>
            <a:r>
              <a:rPr lang="en-US" dirty="0">
                <a:hlinkClick r:id="rId3"/>
              </a:rPr>
              <a:t>github.com/Azure-Readiness</a:t>
            </a:r>
            <a:endParaRPr lang="en-US" dirty="0"/>
          </a:p>
        </p:txBody>
      </p:sp>
      <p:sp>
        <p:nvSpPr>
          <p:cNvPr id="2" name="Title 1"/>
          <p:cNvSpPr>
            <a:spLocks noGrp="1"/>
          </p:cNvSpPr>
          <p:nvPr>
            <p:ph type="title"/>
          </p:nvPr>
        </p:nvSpPr>
        <p:spPr/>
        <p:txBody>
          <a:bodyPr/>
          <a:lstStyle/>
          <a:p>
            <a:r>
              <a:rPr lang="en-US" dirty="0"/>
              <a:t>Online resources</a:t>
            </a:r>
          </a:p>
        </p:txBody>
      </p:sp>
    </p:spTree>
    <p:extLst>
      <p:ext uri="{BB962C8B-B14F-4D97-AF65-F5344CB8AC3E}">
        <p14:creationId xmlns:p14="http://schemas.microsoft.com/office/powerpoint/2010/main" val="3630855678"/>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dirty="0"/>
              <a:t>Q&amp;A</a:t>
            </a:r>
            <a:br>
              <a:rPr lang="en-US" dirty="0"/>
            </a:br>
            <a:endParaRPr lang="en-US" sz="1800" dirty="0"/>
          </a:p>
        </p:txBody>
      </p:sp>
      <p:sp>
        <p:nvSpPr>
          <p:cNvPr id="4" name="Text Placeholder 3"/>
          <p:cNvSpPr>
            <a:spLocks noGrp="1"/>
          </p:cNvSpPr>
          <p:nvPr>
            <p:ph type="body" sz="quarter" idx="14"/>
          </p:nvPr>
        </p:nvSpPr>
        <p:spPr>
          <a:xfrm>
            <a:off x="276000" y="4030662"/>
            <a:ext cx="5485039" cy="914399"/>
          </a:xfrm>
        </p:spPr>
        <p:txBody>
          <a:bodyPr/>
          <a:lstStyle/>
          <a:p>
            <a:r>
              <a:rPr lang="en-US" dirty="0"/>
              <a:t>Francesco Scullino</a:t>
            </a:r>
          </a:p>
          <a:p>
            <a:r>
              <a:rPr lang="en-US" dirty="0">
                <a:hlinkClick r:id="rId2"/>
              </a:rPr>
              <a:t>scullino@ismb.it</a:t>
            </a:r>
            <a:endParaRPr lang="en-US" dirty="0"/>
          </a:p>
          <a:p>
            <a:r>
              <a:rPr lang="en-US" u="sng" dirty="0">
                <a:solidFill>
                  <a:srgbClr val="00BCF2"/>
                </a:solidFill>
              </a:rPr>
              <a:t>v-frscul@microsoft.com</a:t>
            </a:r>
          </a:p>
        </p:txBody>
      </p:sp>
    </p:spTree>
    <p:extLst>
      <p:ext uri="{BB962C8B-B14F-4D97-AF65-F5344CB8AC3E}">
        <p14:creationId xmlns:p14="http://schemas.microsoft.com/office/powerpoint/2010/main" val="2065879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Big Data overview</a:t>
            </a:r>
          </a:p>
        </p:txBody>
      </p:sp>
    </p:spTree>
    <p:extLst>
      <p:ext uri="{BB962C8B-B14F-4D97-AF65-F5344CB8AC3E}">
        <p14:creationId xmlns:p14="http://schemas.microsoft.com/office/powerpoint/2010/main" val="182716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45860"/>
          </a:xfrm>
        </p:spPr>
        <p:txBody>
          <a:bodyPr/>
          <a:lstStyle/>
          <a:p>
            <a:r>
              <a:rPr lang="en-US" dirty="0"/>
              <a:t>Many definitions:</a:t>
            </a:r>
          </a:p>
          <a:p>
            <a:pPr lvl="1"/>
            <a:r>
              <a:rPr lang="en-US" dirty="0"/>
              <a:t>Big data is high </a:t>
            </a:r>
            <a:r>
              <a:rPr lang="en-US" b="1" dirty="0"/>
              <a:t>volume</a:t>
            </a:r>
            <a:r>
              <a:rPr lang="en-US" dirty="0"/>
              <a:t>, high </a:t>
            </a:r>
            <a:r>
              <a:rPr lang="en-US" b="1" dirty="0"/>
              <a:t>velocity</a:t>
            </a:r>
            <a:r>
              <a:rPr lang="en-US" dirty="0"/>
              <a:t>, and/or high </a:t>
            </a:r>
            <a:r>
              <a:rPr lang="en-US" b="1" dirty="0"/>
              <a:t>variety</a:t>
            </a:r>
            <a:r>
              <a:rPr lang="en-US" dirty="0"/>
              <a:t> information assets that require new forms of processing to enable enhanced decision making, insight discovery and process optimization </a:t>
            </a:r>
            <a:r>
              <a:rPr lang="en-US" sz="1400" dirty="0"/>
              <a:t>Gartner 2012</a:t>
            </a:r>
          </a:p>
          <a:p>
            <a:pPr lvl="1"/>
            <a:r>
              <a:rPr lang="en-US" dirty="0"/>
              <a:t>….</a:t>
            </a:r>
          </a:p>
          <a:p>
            <a:pPr lvl="1"/>
            <a:r>
              <a:rPr lang="it-IT" dirty="0"/>
              <a:t>Big Data happens when the data you have to process is bigger than what you can process in the given time with current technologies </a:t>
            </a:r>
            <a:r>
              <a:rPr lang="it-IT" sz="1400" dirty="0"/>
              <a:t>Silicon Angle</a:t>
            </a:r>
          </a:p>
          <a:p>
            <a:pPr lvl="1"/>
            <a:endParaRPr lang="it-IT" sz="1400" dirty="0"/>
          </a:p>
          <a:p>
            <a:endParaRPr lang="it-IT" dirty="0"/>
          </a:p>
          <a:p>
            <a:r>
              <a:rPr lang="it-IT" dirty="0"/>
              <a:t>Big Data is often described using 3/4/5 V</a:t>
            </a:r>
          </a:p>
        </p:txBody>
      </p:sp>
      <p:sp>
        <p:nvSpPr>
          <p:cNvPr id="3" name="Title 2"/>
          <p:cNvSpPr>
            <a:spLocks noGrp="1"/>
          </p:cNvSpPr>
          <p:nvPr>
            <p:ph type="title"/>
          </p:nvPr>
        </p:nvSpPr>
        <p:spPr/>
        <p:txBody>
          <a:bodyPr/>
          <a:lstStyle/>
          <a:p>
            <a:r>
              <a:rPr lang="it-IT" dirty="0"/>
              <a:t>What is Big Data?</a:t>
            </a:r>
          </a:p>
        </p:txBody>
      </p:sp>
    </p:spTree>
    <p:extLst>
      <p:ext uri="{BB962C8B-B14F-4D97-AF65-F5344CB8AC3E}">
        <p14:creationId xmlns:p14="http://schemas.microsoft.com/office/powerpoint/2010/main" val="42882201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053144"/>
          </a:xfrm>
        </p:spPr>
        <p:txBody>
          <a:bodyPr/>
          <a:lstStyle/>
          <a:p>
            <a:pPr marL="101600"/>
            <a:r>
              <a:rPr lang="it-IT" dirty="0"/>
              <a:t>Refer to the </a:t>
            </a:r>
            <a:r>
              <a:rPr lang="it-IT" b="1" dirty="0"/>
              <a:t>large amount </a:t>
            </a:r>
            <a:r>
              <a:rPr lang="it-IT" dirty="0"/>
              <a:t>of data to be stored and analyzed</a:t>
            </a:r>
          </a:p>
          <a:p>
            <a:pPr marL="101600"/>
            <a:endParaRPr lang="it-IT" dirty="0"/>
          </a:p>
          <a:p>
            <a:pPr marL="342900" lvl="1"/>
            <a:r>
              <a:rPr lang="it-IT" dirty="0"/>
              <a:t>Traditional storage have upper memory limits</a:t>
            </a:r>
          </a:p>
          <a:p>
            <a:endParaRPr lang="it-IT" dirty="0"/>
          </a:p>
        </p:txBody>
      </p:sp>
      <p:sp>
        <p:nvSpPr>
          <p:cNvPr id="3" name="Title 2"/>
          <p:cNvSpPr>
            <a:spLocks noGrp="1"/>
          </p:cNvSpPr>
          <p:nvPr>
            <p:ph type="title"/>
          </p:nvPr>
        </p:nvSpPr>
        <p:spPr/>
        <p:txBody>
          <a:bodyPr/>
          <a:lstStyle/>
          <a:p>
            <a:r>
              <a:rPr lang="it-IT" dirty="0"/>
              <a:t>Volume</a:t>
            </a:r>
          </a:p>
        </p:txBody>
      </p:sp>
      <p:pic>
        <p:nvPicPr>
          <p:cNvPr id="4" name="Picture 3"/>
          <p:cNvPicPr>
            <a:picLocks noChangeAspect="1"/>
          </p:cNvPicPr>
          <p:nvPr/>
        </p:nvPicPr>
        <p:blipFill>
          <a:blip r:embed="rId2"/>
          <a:stretch>
            <a:fillRect/>
          </a:stretch>
        </p:blipFill>
        <p:spPr>
          <a:xfrm>
            <a:off x="7742237" y="3878262"/>
            <a:ext cx="4114800" cy="2152356"/>
          </a:xfrm>
          <a:prstGeom prst="rect">
            <a:avLst/>
          </a:prstGeom>
        </p:spPr>
      </p:pic>
    </p:spTree>
    <p:extLst>
      <p:ext uri="{BB962C8B-B14F-4D97-AF65-F5344CB8AC3E}">
        <p14:creationId xmlns:p14="http://schemas.microsoft.com/office/powerpoint/2010/main" val="9242596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782300"/>
          </a:xfrm>
        </p:spPr>
        <p:txBody>
          <a:bodyPr/>
          <a:lstStyle/>
          <a:p>
            <a:pPr marL="0" indent="-482600"/>
            <a:r>
              <a:rPr lang="it-IT" dirty="0"/>
              <a:t>Refer to the </a:t>
            </a:r>
            <a:r>
              <a:rPr lang="it-IT" b="1" dirty="0"/>
              <a:t>speed</a:t>
            </a:r>
            <a:r>
              <a:rPr lang="it-IT" dirty="0"/>
              <a:t> at which new data are generated shared</a:t>
            </a:r>
          </a:p>
          <a:p>
            <a:pPr marL="241300" lvl="1" indent="-482600"/>
            <a:endParaRPr lang="it-IT" dirty="0"/>
          </a:p>
          <a:p>
            <a:pPr marL="241300" lvl="1" indent="-482600"/>
            <a:r>
              <a:rPr lang="it-IT" dirty="0"/>
              <a:t>It needs technologies to analyze data in near real time or real time</a:t>
            </a:r>
          </a:p>
          <a:p>
            <a:endParaRPr lang="it-IT" dirty="0"/>
          </a:p>
        </p:txBody>
      </p:sp>
      <p:sp>
        <p:nvSpPr>
          <p:cNvPr id="2" name="Title 1"/>
          <p:cNvSpPr>
            <a:spLocks noGrp="1"/>
          </p:cNvSpPr>
          <p:nvPr>
            <p:ph type="title"/>
          </p:nvPr>
        </p:nvSpPr>
        <p:spPr/>
        <p:txBody>
          <a:bodyPr/>
          <a:lstStyle/>
          <a:p>
            <a:r>
              <a:rPr lang="it-IT" dirty="0"/>
              <a:t>Velocity</a:t>
            </a:r>
          </a:p>
        </p:txBody>
      </p:sp>
      <p:pic>
        <p:nvPicPr>
          <p:cNvPr id="4" name="Picture 3"/>
          <p:cNvPicPr>
            <a:picLocks noChangeAspect="1"/>
          </p:cNvPicPr>
          <p:nvPr/>
        </p:nvPicPr>
        <p:blipFill>
          <a:blip r:embed="rId2"/>
          <a:stretch>
            <a:fillRect/>
          </a:stretch>
        </p:blipFill>
        <p:spPr>
          <a:xfrm>
            <a:off x="9418637" y="3837866"/>
            <a:ext cx="2209800" cy="2662409"/>
          </a:xfrm>
          <a:prstGeom prst="rect">
            <a:avLst/>
          </a:prstGeom>
        </p:spPr>
      </p:pic>
    </p:spTree>
    <p:extLst>
      <p:ext uri="{BB962C8B-B14F-4D97-AF65-F5344CB8AC3E}">
        <p14:creationId xmlns:p14="http://schemas.microsoft.com/office/powerpoint/2010/main" val="29701531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13845"/>
          </a:xfrm>
        </p:spPr>
        <p:txBody>
          <a:bodyPr/>
          <a:lstStyle/>
          <a:p>
            <a:pPr marL="101600"/>
            <a:r>
              <a:rPr lang="it-IT" dirty="0"/>
              <a:t>Refer to the </a:t>
            </a:r>
            <a:r>
              <a:rPr lang="it-IT" b="1" dirty="0"/>
              <a:t>different types </a:t>
            </a:r>
            <a:r>
              <a:rPr lang="it-IT" dirty="0"/>
              <a:t>of data we can process</a:t>
            </a:r>
          </a:p>
          <a:p>
            <a:pPr marL="342900" lvl="1" indent="0">
              <a:buNone/>
            </a:pPr>
            <a:endParaRPr lang="it-IT" dirty="0"/>
          </a:p>
          <a:p>
            <a:pPr marL="342900" lvl="1" indent="0">
              <a:buNone/>
            </a:pPr>
            <a:r>
              <a:rPr lang="it-IT" dirty="0"/>
              <a:t>Structured</a:t>
            </a:r>
          </a:p>
          <a:p>
            <a:pPr marL="342900" lvl="1" indent="0">
              <a:buNone/>
            </a:pPr>
            <a:endParaRPr lang="it-IT" dirty="0"/>
          </a:p>
          <a:p>
            <a:pPr lvl="1"/>
            <a:endParaRPr lang="it-IT" dirty="0"/>
          </a:p>
          <a:p>
            <a:pPr lvl="1"/>
            <a:endParaRPr lang="it-IT" dirty="0"/>
          </a:p>
          <a:p>
            <a:pPr lvl="1"/>
            <a:endParaRPr lang="it-IT" dirty="0"/>
          </a:p>
          <a:p>
            <a:pPr marL="342900" lvl="1" indent="0">
              <a:buNone/>
            </a:pPr>
            <a:endParaRPr lang="it-IT" dirty="0"/>
          </a:p>
          <a:p>
            <a:pPr marL="342900" lvl="1" indent="0">
              <a:buNone/>
            </a:pPr>
            <a:r>
              <a:rPr lang="it-IT" dirty="0"/>
              <a:t>Semi-structured</a:t>
            </a:r>
          </a:p>
          <a:p>
            <a:pPr lvl="1"/>
            <a:endParaRPr lang="it-IT" dirty="0"/>
          </a:p>
          <a:p>
            <a:pPr lvl="1"/>
            <a:endParaRPr lang="it-IT" dirty="0"/>
          </a:p>
          <a:p>
            <a:pPr lvl="1"/>
            <a:endParaRPr lang="it-IT" dirty="0"/>
          </a:p>
          <a:p>
            <a:pPr marL="342900" lvl="1" indent="0">
              <a:buNone/>
            </a:pPr>
            <a:endParaRPr lang="it-IT" dirty="0"/>
          </a:p>
        </p:txBody>
      </p:sp>
      <p:sp>
        <p:nvSpPr>
          <p:cNvPr id="3" name="Title 2"/>
          <p:cNvSpPr>
            <a:spLocks noGrp="1"/>
          </p:cNvSpPr>
          <p:nvPr>
            <p:ph type="title"/>
          </p:nvPr>
        </p:nvSpPr>
        <p:spPr/>
        <p:txBody>
          <a:bodyPr/>
          <a:lstStyle/>
          <a:p>
            <a:r>
              <a:rPr lang="it-IT" dirty="0"/>
              <a:t>Variety</a:t>
            </a:r>
          </a:p>
        </p:txBody>
      </p:sp>
      <p:pic>
        <p:nvPicPr>
          <p:cNvPr id="5" name="Picture 4"/>
          <p:cNvPicPr>
            <a:picLocks noChangeAspect="1"/>
          </p:cNvPicPr>
          <p:nvPr/>
        </p:nvPicPr>
        <p:blipFill>
          <a:blip r:embed="rId2"/>
          <a:stretch>
            <a:fillRect/>
          </a:stretch>
        </p:blipFill>
        <p:spPr>
          <a:xfrm>
            <a:off x="7216790" y="2759903"/>
            <a:ext cx="2791874" cy="1870556"/>
          </a:xfrm>
          <a:prstGeom prst="rect">
            <a:avLst/>
          </a:prstGeom>
        </p:spPr>
      </p:pic>
      <p:pic>
        <p:nvPicPr>
          <p:cNvPr id="4" name="Picture 3"/>
          <p:cNvPicPr>
            <a:picLocks noChangeAspect="1"/>
          </p:cNvPicPr>
          <p:nvPr/>
        </p:nvPicPr>
        <p:blipFill>
          <a:blip r:embed="rId3"/>
          <a:stretch>
            <a:fillRect/>
          </a:stretch>
        </p:blipFill>
        <p:spPr>
          <a:xfrm>
            <a:off x="9276811" y="3573462"/>
            <a:ext cx="2247900" cy="1707539"/>
          </a:xfrm>
          <a:prstGeom prst="rect">
            <a:avLst/>
          </a:prstGeom>
        </p:spPr>
      </p:pic>
      <p:pic>
        <p:nvPicPr>
          <p:cNvPr id="6" name="Picture 5"/>
          <p:cNvPicPr>
            <a:picLocks noChangeAspect="1"/>
          </p:cNvPicPr>
          <p:nvPr/>
        </p:nvPicPr>
        <p:blipFill>
          <a:blip r:embed="rId4"/>
          <a:stretch>
            <a:fillRect/>
          </a:stretch>
        </p:blipFill>
        <p:spPr>
          <a:xfrm>
            <a:off x="10277477" y="1943252"/>
            <a:ext cx="1894663" cy="1894663"/>
          </a:xfrm>
          <a:prstGeom prst="rect">
            <a:avLst/>
          </a:prstGeom>
        </p:spPr>
      </p:pic>
      <p:pic>
        <p:nvPicPr>
          <p:cNvPr id="7" name="Picture 6"/>
          <p:cNvPicPr>
            <a:picLocks noChangeAspect="1"/>
          </p:cNvPicPr>
          <p:nvPr/>
        </p:nvPicPr>
        <p:blipFill>
          <a:blip r:embed="rId5"/>
          <a:stretch>
            <a:fillRect/>
          </a:stretch>
        </p:blipFill>
        <p:spPr>
          <a:xfrm>
            <a:off x="2408237" y="2212625"/>
            <a:ext cx="2971800" cy="1879008"/>
          </a:xfrm>
          <a:prstGeom prst="rect">
            <a:avLst/>
          </a:prstGeom>
        </p:spPr>
      </p:pic>
      <p:pic>
        <p:nvPicPr>
          <p:cNvPr id="9" name="Picture 8"/>
          <p:cNvPicPr>
            <a:picLocks noChangeAspect="1"/>
          </p:cNvPicPr>
          <p:nvPr/>
        </p:nvPicPr>
        <p:blipFill>
          <a:blip r:embed="rId6"/>
          <a:stretch>
            <a:fillRect/>
          </a:stretch>
        </p:blipFill>
        <p:spPr>
          <a:xfrm>
            <a:off x="3094037" y="4792662"/>
            <a:ext cx="3790824" cy="1828800"/>
          </a:xfrm>
          <a:prstGeom prst="rect">
            <a:avLst/>
          </a:prstGeom>
        </p:spPr>
      </p:pic>
      <p:sp>
        <p:nvSpPr>
          <p:cNvPr id="8" name="TextBox 7"/>
          <p:cNvSpPr txBox="1"/>
          <p:nvPr/>
        </p:nvSpPr>
        <p:spPr>
          <a:xfrm>
            <a:off x="8171911" y="2212625"/>
            <a:ext cx="2209800" cy="627864"/>
          </a:xfrm>
          <a:prstGeom prst="rect">
            <a:avLst/>
          </a:prstGeom>
          <a:noFill/>
        </p:spPr>
        <p:txBody>
          <a:bodyPr wrap="squar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Unstructured</a:t>
            </a:r>
          </a:p>
        </p:txBody>
      </p:sp>
    </p:spTree>
    <p:extLst>
      <p:ext uri="{BB962C8B-B14F-4D97-AF65-F5344CB8AC3E}">
        <p14:creationId xmlns:p14="http://schemas.microsoft.com/office/powerpoint/2010/main" val="20822669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 and</a:t>
            </a:r>
          </a:p>
        </p:txBody>
      </p:sp>
      <p:sp>
        <p:nvSpPr>
          <p:cNvPr id="2" name="Text Placeholder 1"/>
          <p:cNvSpPr>
            <a:spLocks noGrp="1"/>
          </p:cNvSpPr>
          <p:nvPr>
            <p:ph type="body" sz="quarter" idx="11"/>
          </p:nvPr>
        </p:nvSpPr>
        <p:spPr>
          <a:xfrm>
            <a:off x="274639" y="1212849"/>
            <a:ext cx="11889564" cy="4001095"/>
          </a:xfrm>
        </p:spPr>
        <p:txBody>
          <a:bodyPr/>
          <a:lstStyle/>
          <a:p>
            <a:endParaRPr lang="it-IT" dirty="0"/>
          </a:p>
          <a:p>
            <a:r>
              <a:rPr lang="it-IT" dirty="0"/>
              <a:t>[</a:t>
            </a:r>
            <a:r>
              <a:rPr lang="it-IT" b="1" dirty="0"/>
              <a:t>Veracity</a:t>
            </a:r>
            <a:r>
              <a:rPr lang="it-IT" dirty="0"/>
              <a:t>]: refer to the </a:t>
            </a:r>
            <a:r>
              <a:rPr lang="it-IT" b="1" dirty="0"/>
              <a:t>quality</a:t>
            </a:r>
            <a:r>
              <a:rPr lang="it-IT" dirty="0"/>
              <a:t> of the data</a:t>
            </a:r>
          </a:p>
          <a:p>
            <a:endParaRPr lang="it-IT" dirty="0"/>
          </a:p>
          <a:p>
            <a:r>
              <a:rPr lang="it-IT" dirty="0"/>
              <a:t>[</a:t>
            </a:r>
            <a:r>
              <a:rPr lang="it-IT" b="1" dirty="0"/>
              <a:t>Value</a:t>
            </a:r>
            <a:r>
              <a:rPr lang="it-IT" dirty="0"/>
              <a:t>]: </a:t>
            </a:r>
            <a:r>
              <a:rPr lang="en-US" dirty="0"/>
              <a:t>refer to the </a:t>
            </a:r>
            <a:r>
              <a:rPr lang="en-US" b="1" dirty="0"/>
              <a:t>business</a:t>
            </a:r>
            <a:r>
              <a:rPr lang="en-US" dirty="0"/>
              <a:t> decisions that can be taken at the end of  big data processing</a:t>
            </a:r>
            <a:endParaRPr lang="it-IT" dirty="0"/>
          </a:p>
          <a:p>
            <a:endParaRPr lang="it-IT" dirty="0"/>
          </a:p>
        </p:txBody>
      </p:sp>
    </p:spTree>
    <p:extLst>
      <p:ext uri="{BB962C8B-B14F-4D97-AF65-F5344CB8AC3E}">
        <p14:creationId xmlns:p14="http://schemas.microsoft.com/office/powerpoint/2010/main" val="25521514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2.xml><?xml version="1.0" encoding="utf-8"?>
<a:theme xmlns:a="http://schemas.openxmlformats.org/drawingml/2006/main" name="SQL Server 14_DRAFT_04222013_ab">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3.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811ef41e954035cd29ce0c884bac93e3">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c578a67b7ebda485b9f38997ab9a609"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404</Value>
      <Value>403</Value>
      <Value>9</Value>
    </TaxCatchAll>
    <Event_x0020_End_x0020_Date xmlns="e36bfbf9-5e42-489c-a259-4c54eb22cb57">2014-10-31T07:00:00+00:00</Event_x0020_End_x0020_Date>
    <Event_x0020_Start_x0020_Date xmlns="e36bfbf9-5e42-489c-a259-4c54eb22cb57">2014-10-27T07:00:00+00:00</Event_x0020_Start_x0020_Date>
    <MS_x0020_Speaker xmlns="e36bfbf9-5e42-489c-a259-4c54eb22cb57">
      <UserInfo>
        <DisplayName/>
        <AccountId xsi:nil="true"/>
        <AccountType/>
      </UserInfo>
    </MS_x0020_Speaker>
    <External_x0020_Speaker xmlns="e36bfbf9-5e42-489c-a259-4c54eb22cb57">Introducing Microsoft Azure Machine Learning</External_x0020_Speaker>
    <Session_x0020_Code xmlns="e36bfbf9-5e42-489c-a259-4c54eb22cb57">Introducing Microsoft Azure Machine Learning</Session_x0020_Code>
    <Presentation_x0020_Date xmlns="e36bfbf9-5e42-489c-a259-4c54eb22cb57">2014-10-28T00:00:00+01:00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Tech Ed Europe</TermName>
          <TermId xmlns="http://schemas.microsoft.com/office/infopath/2007/PartnerControls">2ad4cbe5-cbd8-4c11-b9ea-b3b61d12fe53</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Barcelona (city)</TermName>
          <TermId xmlns="http://schemas.microsoft.com/office/infopath/2007/PartnerControls">213d5e7e-dd18-4cc5-88dd-2ae8743b9c93</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2BAF43-38DA-445C-8D99-C946FB2BF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http://schemas.microsoft.com/sharepoint/v3"/>
    <ds:schemaRef ds:uri="e36bfbf9-5e42-489c-a259-4c54eb22cb57"/>
    <ds:schemaRef ds:uri="230e9df3-be65-4c73-a93b-d1236ebd677e"/>
    <ds:schemaRef ds:uri="http://www.w3.org/XML/1998/namespace"/>
    <ds:schemaRef ds:uri="http://purl.org/dc/elements/1.1/"/>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TEE14 Speaker PPT Template_v02</Template>
  <TotalTime>1047</TotalTime>
  <Words>2587</Words>
  <Application>Microsoft Office PowerPoint</Application>
  <PresentationFormat>Custom</PresentationFormat>
  <Paragraphs>380</Paragraphs>
  <Slides>36</Slides>
  <Notes>15</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36</vt:i4>
      </vt:variant>
    </vt:vector>
  </HeadingPairs>
  <TitlesOfParts>
    <vt:vector size="47" baseType="lpstr">
      <vt:lpstr>Arial</vt:lpstr>
      <vt:lpstr>Calibri</vt:lpstr>
      <vt:lpstr>Courier New</vt:lpstr>
      <vt:lpstr>Segoe</vt:lpstr>
      <vt:lpstr>Segoe UI</vt:lpstr>
      <vt:lpstr>Segoe UI Light</vt:lpstr>
      <vt:lpstr>Wingdings</vt:lpstr>
      <vt:lpstr>TEE14 Speaker PPT Template</vt:lpstr>
      <vt:lpstr>SQL Server 14_DRAFT_04222013_ab</vt:lpstr>
      <vt:lpstr>1_TEE14 Speaker PPT Template</vt:lpstr>
      <vt:lpstr>think-cell Slide</vt:lpstr>
      <vt:lpstr>PowerPoint Presentation</vt:lpstr>
      <vt:lpstr>Introducing Microsoft Azure Big Data Platform  https://git.io/vrwyo </vt:lpstr>
      <vt:lpstr>Agenda:</vt:lpstr>
      <vt:lpstr>Big Data overview</vt:lpstr>
      <vt:lpstr>What is Big Data?</vt:lpstr>
      <vt:lpstr>Volume</vt:lpstr>
      <vt:lpstr>Velocity</vt:lpstr>
      <vt:lpstr>Variety</vt:lpstr>
      <vt:lpstr>... and</vt:lpstr>
      <vt:lpstr>Data sources</vt:lpstr>
      <vt:lpstr>Value</vt:lpstr>
      <vt:lpstr>How do big data solutions work?</vt:lpstr>
      <vt:lpstr>RDBMS Query vs Big Data Processing</vt:lpstr>
      <vt:lpstr>Hadoop</vt:lpstr>
      <vt:lpstr>Hadoop</vt:lpstr>
      <vt:lpstr>HDFS data distrubution</vt:lpstr>
      <vt:lpstr>Hadoop MapReduce</vt:lpstr>
      <vt:lpstr>MapReduce program </vt:lpstr>
      <vt:lpstr>Hadoop</vt:lpstr>
      <vt:lpstr>Azure HDInsight</vt:lpstr>
      <vt:lpstr>Hadoop on Azure = HDInsight</vt:lpstr>
      <vt:lpstr>HDInsight Storage Infrastructure</vt:lpstr>
      <vt:lpstr>Demo: Wordcount using Java MapReduce https://git.io/vr29x</vt:lpstr>
      <vt:lpstr>Refining Data in Hadoop</vt:lpstr>
      <vt:lpstr>Data Preparation with Hive &amp; Pig</vt:lpstr>
      <vt:lpstr>Apache Hive</vt:lpstr>
      <vt:lpstr>Hive Architecture </vt:lpstr>
      <vt:lpstr>Hive</vt:lpstr>
      <vt:lpstr>Data Preparation with Hive External and Internal Tables</vt:lpstr>
      <vt:lpstr>Apache Pig </vt:lpstr>
      <vt:lpstr>Sqoop</vt:lpstr>
      <vt:lpstr>Sqoop Import/Export</vt:lpstr>
      <vt:lpstr>Demo: Hive https://git.io/vrray</vt:lpstr>
      <vt:lpstr>Hands-On Lab https://git.io/vrraF</vt:lpstr>
      <vt:lpstr>Online resources</vt:lpstr>
      <vt:lpstr>Q&amp;A </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Microsoft Azure Machine Learning</dc:title>
  <dc:subject>TechEd 2014</dc:subject>
  <dc:creator>Sylvia Tedjo</dc:creator>
  <cp:keywords/>
  <dc:description>Template: Jordan Cayabyab, Artitudes Design
Formatting: 
Audience Type:</dc:description>
  <cp:lastModifiedBy>Francesco Scullino</cp:lastModifiedBy>
  <cp:revision>102</cp:revision>
  <dcterms:created xsi:type="dcterms:W3CDTF">2014-10-25T14:33:44Z</dcterms:created>
  <dcterms:modified xsi:type="dcterms:W3CDTF">2016-05-24T07:12:25Z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404;#Barcelona (city)|213d5e7e-dd18-4cc5-88dd-2ae8743b9c93</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403;#Microsoft Tech Ed Europe|2ad4cbe5-cbd8-4c11-b9ea-b3b61d12fe53</vt:lpwstr>
  </property>
  <property fmtid="{D5CDD505-2E9C-101B-9397-08002B2CF9AE}" pid="12" name="TaxKeyword">
    <vt:lpwstr/>
  </property>
</Properties>
</file>